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2" r:id="rId57"/>
    <p:sldId id="314" r:id="rId58"/>
    <p:sldId id="315" r:id="rId59"/>
    <p:sldId id="316" r:id="rId60"/>
    <p:sldId id="317" r:id="rId61"/>
    <p:sldId id="318" r:id="rId62"/>
    <p:sldId id="319" r:id="rId63"/>
    <p:sldId id="320" r:id="rId64"/>
    <p:sldId id="321" r:id="rId65"/>
    <p:sldId id="322" r:id="rId66"/>
    <p:sldId id="323" r:id="rId67"/>
    <p:sldId id="324" r:id="rId68"/>
    <p:sldId id="325" r:id="rId6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1206" y="1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0DDF8B0-4EAA-4FE6-9EBD-243F67559124}"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DF8B0-4EAA-4FE6-9EBD-243F67559124}"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DF8B0-4EAA-4FE6-9EBD-243F67559124}"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0DDF8B0-4EAA-4FE6-9EBD-243F67559124}"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0DDF8B0-4EAA-4FE6-9EBD-243F67559124}" type="datetimeFigureOut">
              <a:rPr lang="en-US" smtClean="0"/>
              <a:pPr/>
              <a:t>5/4/2017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0DDF8B0-4EAA-4FE6-9EBD-243F67559124}"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0DDF8B0-4EAA-4FE6-9EBD-243F67559124}" type="datetimeFigureOut">
              <a:rPr lang="en-US" smtClean="0"/>
              <a:pPr/>
              <a:t>5/4/2017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0DDF8B0-4EAA-4FE6-9EBD-243F67559124}" type="datetimeFigureOut">
              <a:rPr lang="en-US" smtClean="0"/>
              <a:pPr/>
              <a:t>5/4/2017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0DDF8B0-4EAA-4FE6-9EBD-243F67559124}" type="datetimeFigureOut">
              <a:rPr lang="en-US" smtClean="0"/>
              <a:pPr/>
              <a:t>5/4/2017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DF8B0-4EAA-4FE6-9EBD-243F67559124}"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0DDF8B0-4EAA-4FE6-9EBD-243F67559124}" type="datetimeFigureOut">
              <a:rPr lang="en-US" smtClean="0"/>
              <a:pPr/>
              <a:t>5/4/2017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6BD7AE8-1964-43A9-9CAA-1F1D0C2BE54F}"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DDF8B0-4EAA-4FE6-9EBD-243F67559124}" type="datetimeFigureOut">
              <a:rPr lang="en-US" smtClean="0"/>
              <a:pPr/>
              <a:t>5/4/2017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6BD7AE8-1964-43A9-9CAA-1F1D0C2BE5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6.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slideLayout" Target="../slideLayouts/slideLayout7.xml"/><Relationship Id="rId5" Type="http://schemas.openxmlformats.org/officeDocument/2006/relationships/image" Target="../media/image47.jpeg"/><Relationship Id="rId4" Type="http://schemas.openxmlformats.org/officeDocument/2006/relationships/image" Target="../media/image46.jpeg"/></Relationships>
</file>

<file path=ppt/slides/_rels/slide39.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7.xml"/><Relationship Id="rId4" Type="http://schemas.openxmlformats.org/officeDocument/2006/relationships/image" Target="../media/image51.jpe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image" Target="../media/image5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7.xml"/><Relationship Id="rId5" Type="http://schemas.openxmlformats.org/officeDocument/2006/relationships/image" Target="../media/image61.jpeg"/><Relationship Id="rId4" Type="http://schemas.openxmlformats.org/officeDocument/2006/relationships/hyperlink" Target="../../My%20Documents/Classes/230/Cultural%20sketches/riace_warrior_head.jpg" TargetMode="External"/></Relationships>
</file>

<file path=ppt/slides/_rels/slide47.xml.rels><?xml version="1.0" encoding="UTF-8" standalone="yes"?>
<Relationships xmlns="http://schemas.openxmlformats.org/package/2006/relationships"><Relationship Id="rId3" Type="http://schemas.openxmlformats.org/officeDocument/2006/relationships/image" Target="../media/image63.jpeg"/><Relationship Id="rId2" Type="http://schemas.openxmlformats.org/officeDocument/2006/relationships/image" Target="../media/image62.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6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6.xml"/><Relationship Id="rId5" Type="http://schemas.openxmlformats.org/officeDocument/2006/relationships/image" Target="../media/image11.jpeg"/><Relationship Id="rId4" Type="http://schemas.openxmlformats.org/officeDocument/2006/relationships/image" Target="../media/image10.jpeg"/></Relationships>
</file>

<file path=ppt/slides/_rels/slide50.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image" Target="../media/image68.jpe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2" Type="http://schemas.openxmlformats.org/officeDocument/2006/relationships/image" Target="../media/image70.jpe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72.jpeg"/><Relationship Id="rId2" Type="http://schemas.openxmlformats.org/officeDocument/2006/relationships/image" Target="../media/image71.jpeg"/><Relationship Id="rId1" Type="http://schemas.openxmlformats.org/officeDocument/2006/relationships/slideLayout" Target="../slideLayouts/slideLayout2.xml"/><Relationship Id="rId4" Type="http://schemas.openxmlformats.org/officeDocument/2006/relationships/image" Target="../media/image73.jpeg"/></Relationships>
</file>

<file path=ppt/slides/_rels/slide55.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75.jpe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7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78.jpeg"/><Relationship Id="rId2" Type="http://schemas.openxmlformats.org/officeDocument/2006/relationships/image" Target="../media/image7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79.jpe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81.jpeg"/><Relationship Id="rId2" Type="http://schemas.openxmlformats.org/officeDocument/2006/relationships/image" Target="../media/image80.jpe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82.jpe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83.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2" Type="http://schemas.openxmlformats.org/officeDocument/2006/relationships/image" Target="../media/image84.jpe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85.png"/><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image" Target="../media/image8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88.jpeg"/><Relationship Id="rId2" Type="http://schemas.openxmlformats.org/officeDocument/2006/relationships/image" Target="../media/image87.jpeg"/><Relationship Id="rId1" Type="http://schemas.openxmlformats.org/officeDocument/2006/relationships/slideLayout" Target="../slideLayouts/slideLayout2.xml"/><Relationship Id="rId4" Type="http://schemas.openxmlformats.org/officeDocument/2006/relationships/image" Target="../media/image89.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pPr eaLnBrk="1" hangingPunct="1"/>
            <a:r>
              <a:rPr lang="en-US" dirty="0" smtClean="0"/>
              <a:t>Ancient Mediterranean Worlds</a:t>
            </a:r>
          </a:p>
        </p:txBody>
      </p:sp>
      <p:sp>
        <p:nvSpPr>
          <p:cNvPr id="2051" name="Rectangle 3"/>
          <p:cNvSpPr>
            <a:spLocks noGrp="1" noChangeArrowheads="1"/>
          </p:cNvSpPr>
          <p:nvPr>
            <p:ph type="subTitle" idx="1"/>
          </p:nvPr>
        </p:nvSpPr>
        <p:spPr/>
        <p:txBody>
          <a:bodyPr/>
          <a:lstStyle/>
          <a:p>
            <a:pPr eaLnBrk="1" hangingPunct="1"/>
            <a:r>
              <a:rPr lang="en-US" smtClean="0"/>
              <a:t>Africa, the near East and Europe</a:t>
            </a:r>
          </a:p>
          <a:p>
            <a:pPr eaLnBrk="1" hangingPunct="1"/>
            <a:r>
              <a:rPr lang="en-US" smtClean="0"/>
              <a:t>where Western Art begins……</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57200" y="274638"/>
            <a:ext cx="8229600" cy="715962"/>
          </a:xfrm>
        </p:spPr>
        <p:txBody>
          <a:bodyPr/>
          <a:lstStyle/>
          <a:p>
            <a:pPr eaLnBrk="1" hangingPunct="1"/>
            <a:r>
              <a:rPr lang="en-US" sz="4000" smtClean="0"/>
              <a:t>Mesopotamia</a:t>
            </a:r>
          </a:p>
        </p:txBody>
      </p:sp>
      <p:pic>
        <p:nvPicPr>
          <p:cNvPr id="11267" name="Picture 4"/>
          <p:cNvPicPr>
            <a:picLocks noGrp="1" noChangeAspect="1" noChangeArrowheads="1"/>
          </p:cNvPicPr>
          <p:nvPr>
            <p:ph type="body" idx="4294967295"/>
          </p:nvPr>
        </p:nvPicPr>
        <p:blipFill>
          <a:blip r:embed="rId2" cstate="print"/>
          <a:srcRect/>
          <a:stretch>
            <a:fillRect/>
          </a:stretch>
        </p:blipFill>
        <p:spPr>
          <a:xfrm>
            <a:off x="762000" y="1119188"/>
            <a:ext cx="7239000" cy="5575300"/>
          </a:xfr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2400" b="1" smtClean="0"/>
              <a:t>Mesopotamian-Sumerian</a:t>
            </a:r>
            <a:r>
              <a:rPr lang="en-US" sz="2400" smtClean="0"/>
              <a:t> </a:t>
            </a:r>
            <a:r>
              <a:rPr lang="en-US" sz="1600" smtClean="0"/>
              <a:t>Cuneiform (Latin for “wedged shaped”)</a:t>
            </a:r>
            <a:br>
              <a:rPr lang="en-US" sz="1600" smtClean="0"/>
            </a:br>
            <a:r>
              <a:rPr lang="en-US" sz="1600" smtClean="0"/>
              <a:t>Sumerian</a:t>
            </a:r>
          </a:p>
        </p:txBody>
      </p:sp>
      <p:pic>
        <p:nvPicPr>
          <p:cNvPr id="12291" name="Picture 4" descr="untitled"/>
          <p:cNvPicPr>
            <a:picLocks noChangeAspect="1" noChangeArrowheads="1"/>
          </p:cNvPicPr>
          <p:nvPr/>
        </p:nvPicPr>
        <p:blipFill>
          <a:blip r:embed="rId2" cstate="print"/>
          <a:srcRect/>
          <a:stretch>
            <a:fillRect/>
          </a:stretch>
        </p:blipFill>
        <p:spPr bwMode="auto">
          <a:xfrm>
            <a:off x="0" y="1371600"/>
            <a:ext cx="9153525" cy="5486400"/>
          </a:xfrm>
          <a:prstGeom prst="rect">
            <a:avLst/>
          </a:prstGeom>
          <a:noFill/>
          <a:ln w="9525">
            <a:noFill/>
            <a:miter lim="800000"/>
            <a:headEnd/>
            <a:tailEnd/>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4000" smtClean="0"/>
              <a:t>Ziggurat</a:t>
            </a:r>
          </a:p>
        </p:txBody>
      </p:sp>
      <p:pic>
        <p:nvPicPr>
          <p:cNvPr id="13315" name="Picture 4" descr="zig"/>
          <p:cNvPicPr>
            <a:picLocks noChangeAspect="1" noChangeArrowheads="1"/>
          </p:cNvPicPr>
          <p:nvPr/>
        </p:nvPicPr>
        <p:blipFill>
          <a:blip r:embed="rId2" cstate="print"/>
          <a:srcRect/>
          <a:stretch>
            <a:fillRect/>
          </a:stretch>
        </p:blipFill>
        <p:spPr bwMode="auto">
          <a:xfrm>
            <a:off x="685800" y="1247775"/>
            <a:ext cx="7772400" cy="4751388"/>
          </a:xfrm>
          <a:prstGeom prst="rect">
            <a:avLst/>
          </a:prstGeom>
          <a:noFill/>
          <a:ln w="9525">
            <a:noFill/>
            <a:miter lim="800000"/>
            <a:headEnd/>
            <a:tailEnd/>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457200" y="274638"/>
            <a:ext cx="8229600" cy="334962"/>
          </a:xfrm>
        </p:spPr>
        <p:txBody>
          <a:bodyPr>
            <a:normAutofit fontScale="90000"/>
          </a:bodyPr>
          <a:lstStyle/>
          <a:p>
            <a:pPr eaLnBrk="1" hangingPunct="1"/>
            <a:r>
              <a:rPr lang="en-US" sz="2800" smtClean="0"/>
              <a:t>Nanna Ziggurat</a:t>
            </a:r>
          </a:p>
        </p:txBody>
      </p:sp>
      <p:pic>
        <p:nvPicPr>
          <p:cNvPr id="14339" name="Picture 4" descr="Nanna%20Ziggurat_edited"/>
          <p:cNvPicPr>
            <a:picLocks noChangeAspect="1" noChangeArrowheads="1"/>
          </p:cNvPicPr>
          <p:nvPr/>
        </p:nvPicPr>
        <p:blipFill>
          <a:blip r:embed="rId2" cstate="print"/>
          <a:srcRect/>
          <a:stretch>
            <a:fillRect/>
          </a:stretch>
        </p:blipFill>
        <p:spPr bwMode="auto">
          <a:xfrm>
            <a:off x="0" y="1219200"/>
            <a:ext cx="9144000" cy="4416425"/>
          </a:xfrm>
          <a:prstGeom prst="rect">
            <a:avLst/>
          </a:prstGeom>
          <a:noFill/>
          <a:ln w="9525">
            <a:noFill/>
            <a:miter lim="800000"/>
            <a:headEnd/>
            <a:tailEnd/>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457200" y="274638"/>
            <a:ext cx="8229600" cy="639762"/>
          </a:xfrm>
        </p:spPr>
        <p:txBody>
          <a:bodyPr/>
          <a:lstStyle/>
          <a:p>
            <a:pPr eaLnBrk="1" hangingPunct="1"/>
            <a:r>
              <a:rPr lang="en-US" sz="2400" b="1" smtClean="0"/>
              <a:t>Mesopotamian-Akkadian</a:t>
            </a:r>
            <a:r>
              <a:rPr lang="en-US" sz="2400" smtClean="0"/>
              <a:t> </a:t>
            </a:r>
            <a:r>
              <a:rPr lang="en-US" sz="1600" smtClean="0"/>
              <a:t>Head of an Akkadian ruler (Sargon</a:t>
            </a:r>
            <a:r>
              <a:rPr lang="en-US" sz="2000" smtClean="0"/>
              <a:t> </a:t>
            </a:r>
            <a:r>
              <a:rPr lang="en-US" sz="1600" smtClean="0"/>
              <a:t>1?)</a:t>
            </a:r>
          </a:p>
        </p:txBody>
      </p:sp>
      <p:pic>
        <p:nvPicPr>
          <p:cNvPr id="15363" name="Picture 4"/>
          <p:cNvPicPr>
            <a:picLocks noChangeAspect="1" noChangeArrowheads="1"/>
          </p:cNvPicPr>
          <p:nvPr/>
        </p:nvPicPr>
        <p:blipFill>
          <a:blip r:embed="rId2" cstate="print"/>
          <a:srcRect/>
          <a:stretch>
            <a:fillRect/>
          </a:stretch>
        </p:blipFill>
        <p:spPr bwMode="auto">
          <a:xfrm>
            <a:off x="1524000" y="1143000"/>
            <a:ext cx="6781800" cy="5086350"/>
          </a:xfrm>
          <a:prstGeom prst="rect">
            <a:avLst/>
          </a:prstGeom>
          <a:noFill/>
          <a:ln w="9525">
            <a:noFill/>
            <a:miter lim="800000"/>
            <a:headEnd/>
            <a:tailEnd/>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SargonHead_Roaf99"/>
          <p:cNvPicPr>
            <a:picLocks noChangeAspect="1" noChangeArrowheads="1"/>
          </p:cNvPicPr>
          <p:nvPr/>
        </p:nvPicPr>
        <p:blipFill>
          <a:blip r:embed="rId2" cstate="print"/>
          <a:srcRect/>
          <a:stretch>
            <a:fillRect/>
          </a:stretch>
        </p:blipFill>
        <p:spPr bwMode="auto">
          <a:xfrm>
            <a:off x="0" y="304800"/>
            <a:ext cx="4527550" cy="6153150"/>
          </a:xfrm>
          <a:prstGeom prst="rect">
            <a:avLst/>
          </a:prstGeom>
          <a:noFill/>
          <a:ln w="9525">
            <a:noFill/>
            <a:miter lim="800000"/>
            <a:headEnd/>
            <a:tailEnd/>
          </a:ln>
        </p:spPr>
      </p:pic>
      <p:pic>
        <p:nvPicPr>
          <p:cNvPr id="16387" name="Picture 6"/>
          <p:cNvPicPr>
            <a:picLocks noChangeAspect="1" noChangeArrowheads="1"/>
          </p:cNvPicPr>
          <p:nvPr/>
        </p:nvPicPr>
        <p:blipFill>
          <a:blip r:embed="rId3" cstate="print"/>
          <a:srcRect/>
          <a:stretch>
            <a:fillRect/>
          </a:stretch>
        </p:blipFill>
        <p:spPr bwMode="auto">
          <a:xfrm>
            <a:off x="4419600" y="0"/>
            <a:ext cx="4530725" cy="6600825"/>
          </a:xfrm>
          <a:prstGeom prst="rect">
            <a:avLst/>
          </a:prstGeom>
          <a:noFill/>
          <a:ln w="9525">
            <a:noFill/>
            <a:miter lim="800000"/>
            <a:headEnd/>
            <a:tailEnd/>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2000" b="1" smtClean="0"/>
              <a:t>Mesopotamian-Assyrian</a:t>
            </a:r>
            <a:r>
              <a:rPr lang="en-US" smtClean="0"/>
              <a:t> </a:t>
            </a:r>
            <a:r>
              <a:rPr lang="en-US" sz="1600" b="1" smtClean="0"/>
              <a:t>Colossal statue of a winged </a:t>
            </a:r>
            <a:r>
              <a:rPr lang="en-US" sz="1200" b="1" smtClean="0"/>
              <a:t>human-headed</a:t>
            </a:r>
            <a:r>
              <a:rPr lang="en-US" sz="3200" b="1" smtClean="0"/>
              <a:t> </a:t>
            </a:r>
            <a:r>
              <a:rPr lang="en-US" sz="1200" b="1" smtClean="0"/>
              <a:t>bull from the NorthWest Palace of Ashurnasirpal II  </a:t>
            </a:r>
            <a:br>
              <a:rPr lang="en-US" sz="1200" b="1" smtClean="0"/>
            </a:br>
            <a:r>
              <a:rPr lang="en-US" sz="1400" b="1" smtClean="0"/>
              <a:t>Protecting the palace against demonic forces</a:t>
            </a:r>
          </a:p>
        </p:txBody>
      </p:sp>
      <p:pic>
        <p:nvPicPr>
          <p:cNvPr id="17411" name="Picture 4" descr="lamassu Assyrian"/>
          <p:cNvPicPr>
            <a:picLocks noChangeAspect="1" noChangeArrowheads="1"/>
          </p:cNvPicPr>
          <p:nvPr/>
        </p:nvPicPr>
        <p:blipFill>
          <a:blip r:embed="rId2" cstate="print"/>
          <a:srcRect/>
          <a:stretch>
            <a:fillRect/>
          </a:stretch>
        </p:blipFill>
        <p:spPr bwMode="auto">
          <a:xfrm>
            <a:off x="2209800" y="1295400"/>
            <a:ext cx="3644900" cy="5314950"/>
          </a:xfrm>
          <a:prstGeom prst="rect">
            <a:avLst/>
          </a:prstGeom>
          <a:noFill/>
          <a:ln w="9525">
            <a:noFill/>
            <a:miter lim="800000"/>
            <a:headEnd/>
            <a:tailEnd/>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457200" y="274638"/>
            <a:ext cx="8229600" cy="487362"/>
          </a:xfrm>
        </p:spPr>
        <p:txBody>
          <a:bodyPr/>
          <a:lstStyle/>
          <a:p>
            <a:pPr eaLnBrk="1" hangingPunct="1"/>
            <a:r>
              <a:rPr lang="en-US" sz="2400" i="1" smtClean="0"/>
              <a:t>Lion Hunt</a:t>
            </a:r>
            <a:r>
              <a:rPr lang="en-US" sz="2400" smtClean="0"/>
              <a:t>, from the palace complex of Assurnasirpal II</a:t>
            </a:r>
          </a:p>
        </p:txBody>
      </p:sp>
      <p:pic>
        <p:nvPicPr>
          <p:cNvPr id="18435" name="Picture 4" descr="L5-13b"/>
          <p:cNvPicPr>
            <a:picLocks noChangeAspect="1" noChangeArrowheads="1"/>
          </p:cNvPicPr>
          <p:nvPr/>
        </p:nvPicPr>
        <p:blipFill>
          <a:blip r:embed="rId2" cstate="print"/>
          <a:srcRect/>
          <a:stretch>
            <a:fillRect/>
          </a:stretch>
        </p:blipFill>
        <p:spPr bwMode="auto">
          <a:xfrm>
            <a:off x="609600" y="1447800"/>
            <a:ext cx="7924800" cy="4325938"/>
          </a:xfrm>
          <a:prstGeom prst="rect">
            <a:avLst/>
          </a:prstGeom>
          <a:noFill/>
          <a:ln w="9525">
            <a:noFill/>
            <a:miter lim="800000"/>
            <a:headEnd/>
            <a:tailEnd/>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457200" y="274638"/>
            <a:ext cx="8229600" cy="715962"/>
          </a:xfrm>
        </p:spPr>
        <p:txBody>
          <a:bodyPr/>
          <a:lstStyle/>
          <a:p>
            <a:pPr eaLnBrk="1" hangingPunct="1"/>
            <a:r>
              <a:rPr lang="en-US" sz="1600" smtClean="0"/>
              <a:t>King Nebuchadrezzar II</a:t>
            </a:r>
            <a:r>
              <a:rPr lang="en-US" sz="3200" smtClean="0"/>
              <a:t> </a:t>
            </a:r>
            <a:r>
              <a:rPr lang="en-US" sz="1600" smtClean="0"/>
              <a:t>Ishtar Gates, built about 575 </a:t>
            </a:r>
            <a:r>
              <a:rPr lang="en-US" sz="1000" smtClean="0"/>
              <a:t>B.C.E.</a:t>
            </a:r>
            <a:r>
              <a:rPr lang="en-US" sz="1600" smtClean="0"/>
              <a:t> , </a:t>
            </a:r>
            <a:r>
              <a:rPr lang="en-US" sz="1400" smtClean="0"/>
              <a:t>47</a:t>
            </a:r>
            <a:r>
              <a:rPr lang="en-US" sz="1600" smtClean="0"/>
              <a:t> </a:t>
            </a:r>
            <a:r>
              <a:rPr lang="en-US" sz="1400" smtClean="0"/>
              <a:t>feet high and 32 feet wide</a:t>
            </a:r>
          </a:p>
        </p:txBody>
      </p:sp>
      <p:pic>
        <p:nvPicPr>
          <p:cNvPr id="19459" name="Picture 4" descr="isthar gates"/>
          <p:cNvPicPr>
            <a:picLocks noChangeAspect="1" noChangeArrowheads="1"/>
          </p:cNvPicPr>
          <p:nvPr/>
        </p:nvPicPr>
        <p:blipFill>
          <a:blip r:embed="rId2" cstate="print"/>
          <a:srcRect/>
          <a:stretch>
            <a:fillRect/>
          </a:stretch>
        </p:blipFill>
        <p:spPr bwMode="auto">
          <a:xfrm>
            <a:off x="685800" y="1066800"/>
            <a:ext cx="7848600" cy="5765800"/>
          </a:xfrm>
          <a:prstGeom prst="rect">
            <a:avLst/>
          </a:prstGeom>
          <a:noFill/>
          <a:ln w="9525">
            <a:noFill/>
            <a:miter lim="800000"/>
            <a:headEnd/>
            <a:tailEnd/>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5486400" y="274638"/>
            <a:ext cx="3200400" cy="1143000"/>
          </a:xfrm>
        </p:spPr>
        <p:txBody>
          <a:bodyPr/>
          <a:lstStyle/>
          <a:p>
            <a:pPr eaLnBrk="1" hangingPunct="1"/>
            <a:r>
              <a:rPr lang="en-US" sz="1600" smtClean="0"/>
              <a:t>The </a:t>
            </a:r>
            <a:r>
              <a:rPr lang="en-US" sz="1400" b="1" smtClean="0"/>
              <a:t>Ishtar Gate</a:t>
            </a:r>
            <a:r>
              <a:rPr lang="en-US" sz="4800" smtClean="0"/>
              <a:t> </a:t>
            </a:r>
            <a:r>
              <a:rPr lang="en-US" sz="1600" smtClean="0"/>
              <a:t>was the eighth gate to the inner city of Babylon</a:t>
            </a:r>
          </a:p>
        </p:txBody>
      </p:sp>
      <p:pic>
        <p:nvPicPr>
          <p:cNvPr id="20483" name="Picture 4" descr="L5-15b"/>
          <p:cNvPicPr>
            <a:picLocks noChangeAspect="1" noChangeArrowheads="1"/>
          </p:cNvPicPr>
          <p:nvPr/>
        </p:nvPicPr>
        <p:blipFill>
          <a:blip r:embed="rId2" cstate="print"/>
          <a:srcRect/>
          <a:stretch>
            <a:fillRect/>
          </a:stretch>
        </p:blipFill>
        <p:spPr bwMode="auto">
          <a:xfrm>
            <a:off x="152400" y="0"/>
            <a:ext cx="5211763" cy="6858000"/>
          </a:xfrm>
          <a:prstGeom prst="rect">
            <a:avLst/>
          </a:prstGeom>
          <a:noFill/>
          <a:ln w="9525">
            <a:noFill/>
            <a:miter lim="800000"/>
            <a:headEnd/>
            <a:tailEnd/>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mtClean="0"/>
              <a:t>The Oldest Art</a:t>
            </a:r>
          </a:p>
        </p:txBody>
      </p:sp>
      <p:sp>
        <p:nvSpPr>
          <p:cNvPr id="3075" name="Rectangle 4"/>
          <p:cNvSpPr>
            <a:spLocks noGrp="1" noChangeArrowheads="1"/>
          </p:cNvSpPr>
          <p:nvPr>
            <p:ph type="body" idx="1"/>
          </p:nvPr>
        </p:nvSpPr>
        <p:spPr/>
        <p:txBody>
          <a:bodyPr/>
          <a:lstStyle/>
          <a:p>
            <a:pPr eaLnBrk="1" hangingPunct="1"/>
            <a:r>
              <a:rPr lang="en-US" smtClean="0"/>
              <a:t>Wall paintings of the Chauvet cave in  France dated 30,000 B.C.E</a:t>
            </a:r>
          </a:p>
          <a:p>
            <a:pPr eaLnBrk="1" hangingPunct="1"/>
            <a:endParaRPr lang="en-US" smtClean="0"/>
          </a:p>
        </p:txBody>
      </p:sp>
      <p:pic>
        <p:nvPicPr>
          <p:cNvPr id="3076" name="Picture 5" descr="Mediterranean  Ancient Art 001"/>
          <p:cNvPicPr>
            <a:picLocks noChangeAspect="1" noChangeArrowheads="1"/>
          </p:cNvPicPr>
          <p:nvPr/>
        </p:nvPicPr>
        <p:blipFill>
          <a:blip r:embed="rId2" cstate="print"/>
          <a:srcRect/>
          <a:stretch>
            <a:fillRect/>
          </a:stretch>
        </p:blipFill>
        <p:spPr bwMode="auto">
          <a:xfrm>
            <a:off x="1524000" y="2667000"/>
            <a:ext cx="6350000" cy="3810000"/>
          </a:xfrm>
          <a:prstGeom prst="rect">
            <a:avLst/>
          </a:prstGeom>
          <a:noFill/>
          <a:ln w="9525">
            <a:noFill/>
            <a:miter lim="800000"/>
            <a:headEnd/>
            <a:tailEnd/>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457200" y="274638"/>
            <a:ext cx="8229600" cy="792162"/>
          </a:xfrm>
        </p:spPr>
        <p:txBody>
          <a:bodyPr>
            <a:normAutofit fontScale="90000"/>
          </a:bodyPr>
          <a:lstStyle/>
          <a:p>
            <a:pPr eaLnBrk="1" hangingPunct="1"/>
            <a:r>
              <a:rPr lang="en-US" sz="4000" smtClean="0"/>
              <a:t>Egypt</a:t>
            </a:r>
            <a:br>
              <a:rPr lang="en-US" sz="4000" smtClean="0"/>
            </a:br>
            <a:r>
              <a:rPr lang="en-US" sz="1800" smtClean="0"/>
              <a:t>The Sphinx is the essence of Egyptian art, continuity, stability, order, and endurance.2530 B.C.E.</a:t>
            </a:r>
          </a:p>
        </p:txBody>
      </p:sp>
      <p:pic>
        <p:nvPicPr>
          <p:cNvPr id="21507" name="Picture 4"/>
          <p:cNvPicPr>
            <a:picLocks noChangeAspect="1" noChangeArrowheads="1"/>
          </p:cNvPicPr>
          <p:nvPr/>
        </p:nvPicPr>
        <p:blipFill>
          <a:blip r:embed="rId2" cstate="print"/>
          <a:srcRect/>
          <a:stretch>
            <a:fillRect/>
          </a:stretch>
        </p:blipFill>
        <p:spPr bwMode="auto">
          <a:xfrm>
            <a:off x="304800" y="1371600"/>
            <a:ext cx="8610600" cy="5283200"/>
          </a:xfrm>
          <a:prstGeom prst="rect">
            <a:avLst/>
          </a:prstGeom>
          <a:noFill/>
          <a:ln w="9525">
            <a:noFill/>
            <a:miter lim="800000"/>
            <a:headEnd/>
            <a:tailEnd/>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2400" b="1" smtClean="0"/>
              <a:t>Egyptian-PreDynastic</a:t>
            </a:r>
            <a:r>
              <a:rPr lang="en-US" sz="4000" smtClean="0"/>
              <a:t> </a:t>
            </a:r>
            <a:r>
              <a:rPr lang="en-US" sz="2400" smtClean="0"/>
              <a:t>Palette of Narmer, c. 3100 B.C.E</a:t>
            </a:r>
          </a:p>
        </p:txBody>
      </p:sp>
      <p:pic>
        <p:nvPicPr>
          <p:cNvPr id="22531" name="Picture 4" descr="palette_main"/>
          <p:cNvPicPr>
            <a:picLocks noChangeAspect="1" noChangeArrowheads="1"/>
          </p:cNvPicPr>
          <p:nvPr/>
        </p:nvPicPr>
        <p:blipFill>
          <a:blip r:embed="rId2" cstate="print"/>
          <a:srcRect/>
          <a:stretch>
            <a:fillRect/>
          </a:stretch>
        </p:blipFill>
        <p:spPr bwMode="auto">
          <a:xfrm>
            <a:off x="685800" y="1219200"/>
            <a:ext cx="7620000" cy="4721225"/>
          </a:xfrm>
          <a:prstGeom prst="rect">
            <a:avLst/>
          </a:prstGeom>
          <a:noFill/>
          <a:ln w="9525">
            <a:noFill/>
            <a:miter lim="800000"/>
            <a:headEnd/>
            <a:tailEnd/>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Typical Egyptian Pose</a:t>
            </a:r>
          </a:p>
        </p:txBody>
      </p:sp>
      <p:sp>
        <p:nvSpPr>
          <p:cNvPr id="23555" name="Rectangle 3"/>
          <p:cNvSpPr>
            <a:spLocks noGrp="1" noChangeArrowheads="1"/>
          </p:cNvSpPr>
          <p:nvPr>
            <p:ph type="body" idx="1"/>
          </p:nvPr>
        </p:nvSpPr>
        <p:spPr>
          <a:xfrm>
            <a:off x="457200" y="1600200"/>
            <a:ext cx="3657600" cy="3505200"/>
          </a:xfrm>
        </p:spPr>
        <p:txBody>
          <a:bodyPr/>
          <a:lstStyle/>
          <a:p>
            <a:pPr eaLnBrk="1" hangingPunct="1"/>
            <a:r>
              <a:rPr lang="en-US" sz="2800" smtClean="0"/>
              <a:t>Lower Body in profile</a:t>
            </a:r>
          </a:p>
          <a:p>
            <a:pPr eaLnBrk="1" hangingPunct="1"/>
            <a:r>
              <a:rPr lang="en-US" sz="2800" smtClean="0"/>
              <a:t>Torso full front</a:t>
            </a:r>
          </a:p>
          <a:p>
            <a:pPr eaLnBrk="1" hangingPunct="1"/>
            <a:r>
              <a:rPr lang="en-US" sz="2800" smtClean="0"/>
              <a:t>Head in profile</a:t>
            </a:r>
          </a:p>
          <a:p>
            <a:pPr eaLnBrk="1" hangingPunct="1"/>
            <a:r>
              <a:rPr lang="en-US" sz="2800" smtClean="0"/>
              <a:t>Eye frontal</a:t>
            </a:r>
          </a:p>
          <a:p>
            <a:pPr eaLnBrk="1" hangingPunct="1"/>
            <a:endParaRPr lang="en-US" sz="2800" smtClean="0"/>
          </a:p>
        </p:txBody>
      </p:sp>
      <p:pic>
        <p:nvPicPr>
          <p:cNvPr id="23556" name="Picture 4"/>
          <p:cNvPicPr>
            <a:picLocks noChangeAspect="1" noChangeArrowheads="1"/>
          </p:cNvPicPr>
          <p:nvPr/>
        </p:nvPicPr>
        <p:blipFill>
          <a:blip r:embed="rId2" cstate="print"/>
          <a:srcRect/>
          <a:stretch>
            <a:fillRect/>
          </a:stretch>
        </p:blipFill>
        <p:spPr bwMode="auto">
          <a:xfrm>
            <a:off x="4567238" y="1524000"/>
            <a:ext cx="3332162" cy="4800600"/>
          </a:xfrm>
          <a:prstGeom prst="rect">
            <a:avLst/>
          </a:prstGeom>
          <a:noFill/>
          <a:ln w="9525">
            <a:noFill/>
            <a:miter lim="800000"/>
            <a:headEnd/>
            <a:tailEnd/>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2400" smtClean="0"/>
              <a:t>Seated Scribe, c. 2450</a:t>
            </a:r>
            <a:r>
              <a:rPr lang="en-US" sz="4000" smtClean="0"/>
              <a:t> </a:t>
            </a:r>
            <a:r>
              <a:rPr lang="en-US" sz="1400" smtClean="0"/>
              <a:t>B.C.E. painted limestone</a:t>
            </a:r>
          </a:p>
        </p:txBody>
      </p:sp>
      <p:pic>
        <p:nvPicPr>
          <p:cNvPr id="24579" name="Picture 4" descr="AACCVEM0"/>
          <p:cNvPicPr>
            <a:picLocks noChangeAspect="1" noChangeArrowheads="1"/>
          </p:cNvPicPr>
          <p:nvPr/>
        </p:nvPicPr>
        <p:blipFill>
          <a:blip r:embed="rId2" cstate="print"/>
          <a:srcRect/>
          <a:stretch>
            <a:fillRect/>
          </a:stretch>
        </p:blipFill>
        <p:spPr bwMode="auto">
          <a:xfrm>
            <a:off x="2209800" y="1047750"/>
            <a:ext cx="4659313" cy="5810250"/>
          </a:xfrm>
          <a:prstGeom prst="rect">
            <a:avLst/>
          </a:prstGeom>
          <a:noFill/>
          <a:ln w="9525">
            <a:noFill/>
            <a:miter lim="800000"/>
            <a:headEnd/>
            <a:tailEnd/>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1800" b="1" smtClean="0"/>
              <a:t>Funeral temple of Hatsheput, Deir el-Bahric. 2009-1997</a:t>
            </a:r>
            <a:r>
              <a:rPr lang="en-US" sz="1000" b="1" smtClean="0"/>
              <a:t>B.C.E</a:t>
            </a:r>
            <a:r>
              <a:rPr lang="en-US" sz="1800" b="1" smtClean="0"/>
              <a:t>.</a:t>
            </a:r>
            <a:r>
              <a:rPr lang="en-US" sz="4000" smtClean="0"/>
              <a:t> </a:t>
            </a:r>
            <a:r>
              <a:rPr lang="en-US" sz="1400" smtClean="0"/>
              <a:t>EIGHTEENTH DYNASTY</a:t>
            </a:r>
          </a:p>
        </p:txBody>
      </p:sp>
      <p:pic>
        <p:nvPicPr>
          <p:cNvPr id="25603" name="Picture 4" descr="28kingsvalley3"/>
          <p:cNvPicPr>
            <a:picLocks noChangeAspect="1" noChangeArrowheads="1"/>
          </p:cNvPicPr>
          <p:nvPr/>
        </p:nvPicPr>
        <p:blipFill>
          <a:blip r:embed="rId2" cstate="print"/>
          <a:srcRect/>
          <a:stretch>
            <a:fillRect/>
          </a:stretch>
        </p:blipFill>
        <p:spPr bwMode="auto">
          <a:xfrm>
            <a:off x="533400" y="1066800"/>
            <a:ext cx="7848600" cy="5438775"/>
          </a:xfrm>
          <a:prstGeom prst="rect">
            <a:avLst/>
          </a:prstGeom>
          <a:noFill/>
          <a:ln w="9525">
            <a:noFill/>
            <a:miter lim="800000"/>
            <a:headEnd/>
            <a:tailEnd/>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a:xfrm>
            <a:off x="457200" y="274638"/>
            <a:ext cx="8229600" cy="639762"/>
          </a:xfrm>
        </p:spPr>
        <p:txBody>
          <a:bodyPr/>
          <a:lstStyle/>
          <a:p>
            <a:pPr eaLnBrk="1" hangingPunct="1"/>
            <a:r>
              <a:rPr lang="en-US" sz="1800" smtClean="0"/>
              <a:t>Fragment of a wall painting from the tomb of Nebamun, Thebes. C. 1450 </a:t>
            </a:r>
            <a:r>
              <a:rPr lang="en-US" sz="1200" smtClean="0"/>
              <a:t>B.C.E.</a:t>
            </a:r>
          </a:p>
        </p:txBody>
      </p:sp>
      <p:pic>
        <p:nvPicPr>
          <p:cNvPr id="26627" name="Picture 4" descr="Relief11"/>
          <p:cNvPicPr>
            <a:picLocks noChangeAspect="1" noChangeArrowheads="1"/>
          </p:cNvPicPr>
          <p:nvPr/>
        </p:nvPicPr>
        <p:blipFill>
          <a:blip r:embed="rId2" cstate="print"/>
          <a:srcRect/>
          <a:stretch>
            <a:fillRect/>
          </a:stretch>
        </p:blipFill>
        <p:spPr bwMode="auto">
          <a:xfrm>
            <a:off x="1219200" y="914400"/>
            <a:ext cx="6781800" cy="5468938"/>
          </a:xfrm>
          <a:prstGeom prst="rect">
            <a:avLst/>
          </a:prstGeom>
          <a:noFill/>
          <a:ln w="9525">
            <a:noFill/>
            <a:miter lim="800000"/>
            <a:headEnd/>
            <a:tailEnd/>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457200" y="274638"/>
            <a:ext cx="8229600" cy="563562"/>
          </a:xfrm>
        </p:spPr>
        <p:txBody>
          <a:bodyPr/>
          <a:lstStyle/>
          <a:p>
            <a:pPr eaLnBrk="1" hangingPunct="1"/>
            <a:r>
              <a:rPr lang="en-US" sz="2800" b="1" smtClean="0"/>
              <a:t>The Amarna Period</a:t>
            </a:r>
            <a:r>
              <a:rPr lang="en-US" sz="2800" smtClean="0"/>
              <a:t>        </a:t>
            </a:r>
            <a:r>
              <a:rPr lang="en-US" sz="1600" b="1" smtClean="0"/>
              <a:t>Queen Nefertiti  </a:t>
            </a:r>
            <a:r>
              <a:rPr lang="en-US" sz="2000" smtClean="0"/>
              <a:t>1345 </a:t>
            </a:r>
            <a:r>
              <a:rPr lang="en-US" sz="1000" smtClean="0"/>
              <a:t>B.C.E.</a:t>
            </a:r>
          </a:p>
        </p:txBody>
      </p:sp>
      <p:pic>
        <p:nvPicPr>
          <p:cNvPr id="27651" name="Picture 4"/>
          <p:cNvPicPr>
            <a:picLocks noGrp="1" noChangeAspect="1" noChangeArrowheads="1"/>
          </p:cNvPicPr>
          <p:nvPr>
            <p:ph type="body" idx="1"/>
          </p:nvPr>
        </p:nvPicPr>
        <p:blipFill>
          <a:blip r:embed="rId2" cstate="print"/>
          <a:srcRect/>
          <a:stretch>
            <a:fillRect/>
          </a:stretch>
        </p:blipFill>
        <p:spPr>
          <a:xfrm>
            <a:off x="457200" y="838200"/>
            <a:ext cx="4387850" cy="5791200"/>
          </a:xfrm>
          <a:noFill/>
        </p:spPr>
      </p:pic>
      <p:pic>
        <p:nvPicPr>
          <p:cNvPr id="27652" name="Picture 5"/>
          <p:cNvPicPr>
            <a:picLocks noChangeAspect="1" noChangeArrowheads="1"/>
          </p:cNvPicPr>
          <p:nvPr/>
        </p:nvPicPr>
        <p:blipFill>
          <a:blip r:embed="rId3" cstate="print"/>
          <a:srcRect/>
          <a:stretch>
            <a:fillRect/>
          </a:stretch>
        </p:blipFill>
        <p:spPr bwMode="auto">
          <a:xfrm>
            <a:off x="4953000" y="1295400"/>
            <a:ext cx="3571875" cy="3867150"/>
          </a:xfrm>
          <a:prstGeom prst="rect">
            <a:avLst/>
          </a:prstGeom>
          <a:noFill/>
          <a:ln w="9525">
            <a:noFill/>
            <a:miter lim="800000"/>
            <a:headEnd/>
            <a:tailEnd/>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457200" y="274638"/>
            <a:ext cx="8229600" cy="639762"/>
          </a:xfrm>
        </p:spPr>
        <p:txBody>
          <a:bodyPr/>
          <a:lstStyle/>
          <a:p>
            <a:pPr eaLnBrk="1" hangingPunct="1"/>
            <a:r>
              <a:rPr lang="en-US" sz="2800" b="1" smtClean="0"/>
              <a:t>Akhenaten and His family. C. 1345 </a:t>
            </a:r>
            <a:r>
              <a:rPr lang="en-US" sz="1600" b="1" smtClean="0"/>
              <a:t>B.C.E.</a:t>
            </a:r>
          </a:p>
        </p:txBody>
      </p:sp>
      <p:pic>
        <p:nvPicPr>
          <p:cNvPr id="28675" name="Picture 4"/>
          <p:cNvPicPr>
            <a:picLocks noChangeAspect="1" noChangeArrowheads="1"/>
          </p:cNvPicPr>
          <p:nvPr/>
        </p:nvPicPr>
        <p:blipFill>
          <a:blip r:embed="rId2" cstate="print"/>
          <a:srcRect/>
          <a:stretch>
            <a:fillRect/>
          </a:stretch>
        </p:blipFill>
        <p:spPr bwMode="auto">
          <a:xfrm>
            <a:off x="838200" y="990600"/>
            <a:ext cx="7834313" cy="5461000"/>
          </a:xfrm>
          <a:prstGeom prst="rect">
            <a:avLst/>
          </a:prstGeom>
          <a:noFill/>
          <a:ln w="9525">
            <a:noFill/>
            <a:miter lim="800000"/>
            <a:headEnd/>
            <a:tailEnd/>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2000" smtClean="0"/>
              <a:t>INNER COFFIN OF TUTANKHAMUN' SARCOPHAGUS</a:t>
            </a:r>
            <a:r>
              <a:rPr lang="en-US" sz="4000" smtClean="0"/>
              <a:t> </a:t>
            </a:r>
            <a:br>
              <a:rPr lang="en-US" sz="4000" smtClean="0"/>
            </a:br>
            <a:endParaRPr lang="en-US" sz="4000" smtClean="0"/>
          </a:p>
        </p:txBody>
      </p:sp>
      <p:pic>
        <p:nvPicPr>
          <p:cNvPr id="29699" name="Picture 4"/>
          <p:cNvPicPr>
            <a:picLocks noChangeAspect="1" noChangeArrowheads="1"/>
          </p:cNvPicPr>
          <p:nvPr/>
        </p:nvPicPr>
        <p:blipFill>
          <a:blip r:embed="rId2" cstate="print"/>
          <a:srcRect/>
          <a:stretch>
            <a:fillRect/>
          </a:stretch>
        </p:blipFill>
        <p:spPr bwMode="auto">
          <a:xfrm>
            <a:off x="228600" y="609600"/>
            <a:ext cx="4624388" cy="5867400"/>
          </a:xfrm>
          <a:prstGeom prst="rect">
            <a:avLst/>
          </a:prstGeom>
          <a:noFill/>
          <a:ln w="9525">
            <a:noFill/>
            <a:miter lim="800000"/>
            <a:headEnd/>
            <a:tailEnd/>
          </a:ln>
        </p:spPr>
      </p:pic>
      <p:pic>
        <p:nvPicPr>
          <p:cNvPr id="29700" name="Picture 5"/>
          <p:cNvPicPr>
            <a:picLocks noChangeAspect="1" noChangeArrowheads="1"/>
          </p:cNvPicPr>
          <p:nvPr/>
        </p:nvPicPr>
        <p:blipFill>
          <a:blip r:embed="rId3" cstate="print"/>
          <a:srcRect/>
          <a:stretch>
            <a:fillRect/>
          </a:stretch>
        </p:blipFill>
        <p:spPr bwMode="auto">
          <a:xfrm>
            <a:off x="4895850" y="533400"/>
            <a:ext cx="4248150" cy="6057900"/>
          </a:xfrm>
          <a:prstGeom prst="rect">
            <a:avLst/>
          </a:prstGeom>
          <a:noFill/>
          <a:ln w="9525">
            <a:noFill/>
            <a:miter lim="800000"/>
            <a:headEnd/>
            <a:tailEnd/>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4"/>
          <p:cNvSpPr>
            <a:spLocks noGrp="1" noChangeArrowheads="1"/>
          </p:cNvSpPr>
          <p:nvPr>
            <p:ph type="ctrTitle"/>
          </p:nvPr>
        </p:nvSpPr>
        <p:spPr/>
        <p:txBody>
          <a:bodyPr/>
          <a:lstStyle/>
          <a:p>
            <a:pPr eaLnBrk="1" hangingPunct="1"/>
            <a:r>
              <a:rPr lang="en-US" sz="4800" smtClean="0"/>
              <a:t>Aegean Cultures</a:t>
            </a:r>
          </a:p>
        </p:txBody>
      </p:sp>
      <p:sp>
        <p:nvSpPr>
          <p:cNvPr id="30723" name="Rectangle 5"/>
          <p:cNvSpPr>
            <a:spLocks noGrp="1" noChangeArrowheads="1"/>
          </p:cNvSpPr>
          <p:nvPr>
            <p:ph type="subTitle" idx="1"/>
          </p:nvPr>
        </p:nvSpPr>
        <p:spPr>
          <a:xfrm>
            <a:off x="1371600" y="3429000"/>
            <a:ext cx="6400800" cy="2209800"/>
          </a:xfrm>
        </p:spPr>
        <p:txBody>
          <a:bodyPr/>
          <a:lstStyle/>
          <a:p>
            <a:pPr eaLnBrk="1" hangingPunct="1">
              <a:lnSpc>
                <a:spcPct val="80000"/>
              </a:lnSpc>
            </a:pPr>
            <a:r>
              <a:rPr lang="en-US" sz="1600" b="1" smtClean="0"/>
              <a:t>Cycladic</a:t>
            </a:r>
            <a:br>
              <a:rPr lang="en-US" sz="1600" b="1" smtClean="0"/>
            </a:br>
            <a:r>
              <a:rPr lang="en-US" sz="1600" b="1" smtClean="0"/>
              <a:t>Minoan</a:t>
            </a:r>
            <a:br>
              <a:rPr lang="en-US" sz="1600" b="1" smtClean="0"/>
            </a:br>
            <a:r>
              <a:rPr lang="en-US" sz="1600" b="1" smtClean="0"/>
              <a:t>Mycenaean</a:t>
            </a:r>
            <a:br>
              <a:rPr lang="en-US" sz="1600" b="1" smtClean="0"/>
            </a:br>
            <a:r>
              <a:rPr lang="en-US" sz="2800" smtClean="0"/>
              <a:t>GREECE</a:t>
            </a:r>
            <a:br>
              <a:rPr lang="en-US" sz="2800" smtClean="0"/>
            </a:br>
            <a:r>
              <a:rPr lang="en-US" sz="4000" smtClean="0"/>
              <a:t>ROMAN</a:t>
            </a:r>
            <a:br>
              <a:rPr lang="en-US" sz="4000" smtClean="0"/>
            </a:br>
            <a:endParaRPr lang="en-US" sz="4000" smtClean="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en-US" sz="4000" dirty="0" smtClean="0"/>
              <a:t>Lascaux Cave </a:t>
            </a:r>
            <a:br>
              <a:rPr lang="en-US" sz="4000" dirty="0" smtClean="0"/>
            </a:br>
            <a:r>
              <a:rPr lang="en-US" sz="2400" dirty="0" smtClean="0"/>
              <a:t>15,000 B.C.E</a:t>
            </a:r>
          </a:p>
        </p:txBody>
      </p:sp>
      <p:pic>
        <p:nvPicPr>
          <p:cNvPr id="4099" name="Picture 4" descr="Second &quot;chinese&quot; horse."/>
          <p:cNvPicPr>
            <a:picLocks noChangeAspect="1" noChangeArrowheads="1"/>
          </p:cNvPicPr>
          <p:nvPr/>
        </p:nvPicPr>
        <p:blipFill>
          <a:blip r:embed="rId2" cstate="print"/>
          <a:srcRect/>
          <a:stretch>
            <a:fillRect/>
          </a:stretch>
        </p:blipFill>
        <p:spPr bwMode="auto">
          <a:xfrm>
            <a:off x="1066800" y="990600"/>
            <a:ext cx="1143000" cy="781050"/>
          </a:xfrm>
          <a:prstGeom prst="rect">
            <a:avLst/>
          </a:prstGeom>
          <a:noFill/>
          <a:ln w="9525">
            <a:noFill/>
            <a:miter lim="800000"/>
            <a:headEnd/>
            <a:tailEnd/>
          </a:ln>
        </p:spPr>
      </p:pic>
      <p:pic>
        <p:nvPicPr>
          <p:cNvPr id="4100" name="Picture 5" descr="First Bull"/>
          <p:cNvPicPr>
            <a:picLocks noChangeAspect="1" noChangeArrowheads="1"/>
          </p:cNvPicPr>
          <p:nvPr/>
        </p:nvPicPr>
        <p:blipFill>
          <a:blip r:embed="rId3" cstate="print"/>
          <a:srcRect/>
          <a:stretch>
            <a:fillRect/>
          </a:stretch>
        </p:blipFill>
        <p:spPr bwMode="auto">
          <a:xfrm>
            <a:off x="5029200" y="1676400"/>
            <a:ext cx="3238500" cy="2266950"/>
          </a:xfrm>
          <a:prstGeom prst="rect">
            <a:avLst/>
          </a:prstGeom>
          <a:noFill/>
          <a:ln w="9525">
            <a:noFill/>
            <a:miter lim="800000"/>
            <a:headEnd/>
            <a:tailEnd/>
          </a:ln>
        </p:spPr>
      </p:pic>
      <p:pic>
        <p:nvPicPr>
          <p:cNvPr id="4101" name="Picture 6" descr="The Great Hall of the Bulls: Overall View"/>
          <p:cNvPicPr>
            <a:picLocks noChangeAspect="1" noChangeArrowheads="1"/>
          </p:cNvPicPr>
          <p:nvPr/>
        </p:nvPicPr>
        <p:blipFill>
          <a:blip r:embed="rId4" cstate="print"/>
          <a:srcRect/>
          <a:stretch>
            <a:fillRect/>
          </a:stretch>
        </p:blipFill>
        <p:spPr bwMode="auto">
          <a:xfrm>
            <a:off x="457200" y="1905000"/>
            <a:ext cx="4000500" cy="2066925"/>
          </a:xfrm>
          <a:prstGeom prst="rect">
            <a:avLst/>
          </a:prstGeom>
          <a:noFill/>
          <a:ln w="9525">
            <a:noFill/>
            <a:miter lim="800000"/>
            <a:headEnd/>
            <a:tailEnd/>
          </a:ln>
        </p:spPr>
      </p:pic>
      <p:pic>
        <p:nvPicPr>
          <p:cNvPr id="4102" name="Picture 7" descr="Third bull."/>
          <p:cNvPicPr>
            <a:picLocks noChangeAspect="1" noChangeArrowheads="1"/>
          </p:cNvPicPr>
          <p:nvPr/>
        </p:nvPicPr>
        <p:blipFill>
          <a:blip r:embed="rId5" cstate="print"/>
          <a:srcRect/>
          <a:stretch>
            <a:fillRect/>
          </a:stretch>
        </p:blipFill>
        <p:spPr bwMode="auto">
          <a:xfrm>
            <a:off x="5181600" y="4267200"/>
            <a:ext cx="3238500" cy="2324100"/>
          </a:xfrm>
          <a:prstGeom prst="rect">
            <a:avLst/>
          </a:prstGeom>
          <a:noFill/>
          <a:ln w="9525">
            <a:noFill/>
            <a:miter lim="800000"/>
            <a:headEnd/>
            <a:tailEnd/>
          </a:ln>
        </p:spPr>
      </p:pic>
      <p:pic>
        <p:nvPicPr>
          <p:cNvPr id="4103" name="Picture 8" descr="Aurochs panel"/>
          <p:cNvPicPr>
            <a:picLocks noChangeAspect="1" noChangeArrowheads="1"/>
          </p:cNvPicPr>
          <p:nvPr/>
        </p:nvPicPr>
        <p:blipFill>
          <a:blip r:embed="rId6" cstate="print"/>
          <a:srcRect/>
          <a:stretch>
            <a:fillRect/>
          </a:stretch>
        </p:blipFill>
        <p:spPr bwMode="auto">
          <a:xfrm>
            <a:off x="457200" y="4648200"/>
            <a:ext cx="3238500" cy="2019300"/>
          </a:xfrm>
          <a:prstGeom prst="rect">
            <a:avLst/>
          </a:prstGeom>
          <a:noFill/>
          <a:ln w="9525">
            <a:noFill/>
            <a:miter lim="800000"/>
            <a:headEnd/>
            <a:tailEnd/>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b="1" smtClean="0"/>
              <a:t>The Aegean</a:t>
            </a:r>
          </a:p>
        </p:txBody>
      </p:sp>
      <p:sp>
        <p:nvSpPr>
          <p:cNvPr id="31747" name="Rectangle 3"/>
          <p:cNvSpPr>
            <a:spLocks noGrp="1" noChangeArrowheads="1"/>
          </p:cNvSpPr>
          <p:nvPr>
            <p:ph type="body" idx="1"/>
          </p:nvPr>
        </p:nvSpPr>
        <p:spPr/>
        <p:txBody>
          <a:bodyPr/>
          <a:lstStyle/>
          <a:p>
            <a:pPr eaLnBrk="1" hangingPunct="1">
              <a:lnSpc>
                <a:spcPct val="90000"/>
              </a:lnSpc>
            </a:pPr>
            <a:r>
              <a:rPr lang="en-US" sz="2800" b="1" smtClean="0"/>
              <a:t>Between Greek peninsula and continent of</a:t>
            </a:r>
          </a:p>
          <a:p>
            <a:pPr eaLnBrk="1" hangingPunct="1">
              <a:lnSpc>
                <a:spcPct val="90000"/>
              </a:lnSpc>
              <a:buFontTx/>
              <a:buNone/>
            </a:pPr>
            <a:r>
              <a:rPr lang="en-US" sz="2800" b="1" smtClean="0"/>
              <a:t>   Asia minor (modern-day Turkey) arm of</a:t>
            </a:r>
          </a:p>
          <a:p>
            <a:pPr eaLnBrk="1" hangingPunct="1">
              <a:lnSpc>
                <a:spcPct val="90000"/>
              </a:lnSpc>
              <a:buFontTx/>
              <a:buNone/>
            </a:pPr>
            <a:r>
              <a:rPr lang="en-US" sz="2800" b="1" smtClean="0"/>
              <a:t>   Mediterranean known as Aegean Sea</a:t>
            </a:r>
            <a:endParaRPr lang="en-US" sz="2800" smtClean="0"/>
          </a:p>
          <a:p>
            <a:pPr eaLnBrk="1" hangingPunct="1">
              <a:lnSpc>
                <a:spcPct val="90000"/>
              </a:lnSpc>
            </a:pPr>
            <a:r>
              <a:rPr lang="en-US" sz="2800" b="1" smtClean="0"/>
              <a:t>Three artistic cultures</a:t>
            </a:r>
            <a:endParaRPr lang="en-US" sz="2800" smtClean="0"/>
          </a:p>
          <a:p>
            <a:pPr eaLnBrk="1" hangingPunct="1">
              <a:lnSpc>
                <a:spcPct val="90000"/>
              </a:lnSpc>
            </a:pPr>
            <a:r>
              <a:rPr lang="en-US" sz="2800" b="1" smtClean="0"/>
              <a:t>   Cycladic - group of small islands in Aegean</a:t>
            </a:r>
            <a:endParaRPr lang="en-US" sz="2800" smtClean="0"/>
          </a:p>
          <a:p>
            <a:pPr eaLnBrk="1" hangingPunct="1">
              <a:lnSpc>
                <a:spcPct val="90000"/>
              </a:lnSpc>
            </a:pPr>
            <a:r>
              <a:rPr lang="en-US" sz="2800" b="1" smtClean="0"/>
              <a:t>    Minoan - island of Crete</a:t>
            </a:r>
            <a:endParaRPr lang="en-US" sz="2800" smtClean="0"/>
          </a:p>
          <a:p>
            <a:pPr eaLnBrk="1" hangingPunct="1">
              <a:lnSpc>
                <a:spcPct val="90000"/>
              </a:lnSpc>
            </a:pPr>
            <a:r>
              <a:rPr lang="en-US" sz="2800" b="1" smtClean="0"/>
              <a:t>    Mycenaean - mainland of Greece</a:t>
            </a:r>
            <a:endParaRPr lang="en-US" sz="2800" smtClean="0"/>
          </a:p>
          <a:p>
            <a:pPr eaLnBrk="1" hangingPunct="1">
              <a:lnSpc>
                <a:spcPct val="90000"/>
              </a:lnSpc>
            </a:pPr>
            <a:r>
              <a:rPr lang="en-US" sz="2800" b="1" smtClean="0"/>
              <a:t>    Parallel in time to cultures of Egypt and</a:t>
            </a:r>
          </a:p>
          <a:p>
            <a:pPr eaLnBrk="1" hangingPunct="1">
              <a:lnSpc>
                <a:spcPct val="90000"/>
              </a:lnSpc>
              <a:buFontTx/>
              <a:buNone/>
            </a:pPr>
            <a:r>
              <a:rPr lang="en-US" sz="2800" b="1" smtClean="0"/>
              <a:t>   Mesopotamia beginning around 3,000 BCE.</a:t>
            </a:r>
          </a:p>
          <a:p>
            <a:pPr eaLnBrk="1" hangingPunct="1">
              <a:lnSpc>
                <a:spcPct val="90000"/>
              </a:lnSpc>
            </a:pPr>
            <a:endParaRPr lang="en-US" sz="2800" smtClean="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0" name="Picture 4" descr="cycmap1_edited"/>
          <p:cNvPicPr>
            <a:picLocks noChangeAspect="1" noChangeArrowheads="1"/>
          </p:cNvPicPr>
          <p:nvPr/>
        </p:nvPicPr>
        <p:blipFill>
          <a:blip r:embed="rId2" cstate="print"/>
          <a:srcRect/>
          <a:stretch>
            <a:fillRect/>
          </a:stretch>
        </p:blipFill>
        <p:spPr bwMode="auto">
          <a:xfrm>
            <a:off x="1181100" y="0"/>
            <a:ext cx="6780213" cy="6858000"/>
          </a:xfrm>
          <a:prstGeom prst="rect">
            <a:avLst/>
          </a:prstGeom>
          <a:noFill/>
          <a:ln w="9525">
            <a:noFill/>
            <a:miter lim="800000"/>
            <a:headEnd/>
            <a:tailEnd/>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457200" y="274638"/>
            <a:ext cx="8229600" cy="792162"/>
          </a:xfrm>
        </p:spPr>
        <p:txBody>
          <a:bodyPr/>
          <a:lstStyle/>
          <a:p>
            <a:pPr eaLnBrk="1" hangingPunct="1"/>
            <a:r>
              <a:rPr lang="en-US" sz="2000" smtClean="0"/>
              <a:t>Cycladic Art</a:t>
            </a:r>
            <a:br>
              <a:rPr lang="en-US" sz="2000" smtClean="0"/>
            </a:br>
            <a:r>
              <a:rPr lang="en-US" sz="2000" smtClean="0"/>
              <a:t>-mostly nude female figures-simplified and abstract-</a:t>
            </a:r>
          </a:p>
        </p:txBody>
      </p:sp>
      <p:pic>
        <p:nvPicPr>
          <p:cNvPr id="33795" name="Picture 4" descr="196-2lrg cycladic figures"/>
          <p:cNvPicPr>
            <a:picLocks noChangeAspect="1" noChangeArrowheads="1"/>
          </p:cNvPicPr>
          <p:nvPr/>
        </p:nvPicPr>
        <p:blipFill>
          <a:blip r:embed="rId2" cstate="print"/>
          <a:srcRect/>
          <a:stretch>
            <a:fillRect/>
          </a:stretch>
        </p:blipFill>
        <p:spPr bwMode="auto">
          <a:xfrm>
            <a:off x="381000" y="1069975"/>
            <a:ext cx="8534400" cy="5645150"/>
          </a:xfrm>
          <a:prstGeom prst="rect">
            <a:avLst/>
          </a:prstGeom>
          <a:noFill/>
          <a:ln w="9525">
            <a:noFill/>
            <a:miter lim="800000"/>
            <a:headEnd/>
            <a:tailEnd/>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4" descr="191cycladic figure pregnant"/>
          <p:cNvPicPr>
            <a:picLocks noChangeAspect="1" noChangeArrowheads="1"/>
          </p:cNvPicPr>
          <p:nvPr/>
        </p:nvPicPr>
        <p:blipFill>
          <a:blip r:embed="rId2" cstate="print"/>
          <a:srcRect/>
          <a:stretch>
            <a:fillRect/>
          </a:stretch>
        </p:blipFill>
        <p:spPr bwMode="auto">
          <a:xfrm>
            <a:off x="1371600" y="457200"/>
            <a:ext cx="1782763" cy="5638800"/>
          </a:xfrm>
          <a:prstGeom prst="rect">
            <a:avLst/>
          </a:prstGeom>
          <a:noFill/>
          <a:ln w="9525">
            <a:noFill/>
            <a:miter lim="800000"/>
            <a:headEnd/>
            <a:tailEnd/>
          </a:ln>
        </p:spPr>
      </p:pic>
      <p:pic>
        <p:nvPicPr>
          <p:cNvPr id="34819" name="Picture 5" descr="196cycladic"/>
          <p:cNvPicPr>
            <a:picLocks noChangeAspect="1" noChangeArrowheads="1"/>
          </p:cNvPicPr>
          <p:nvPr/>
        </p:nvPicPr>
        <p:blipFill>
          <a:blip r:embed="rId3" cstate="print"/>
          <a:srcRect/>
          <a:stretch>
            <a:fillRect/>
          </a:stretch>
        </p:blipFill>
        <p:spPr bwMode="auto">
          <a:xfrm>
            <a:off x="5105400" y="609600"/>
            <a:ext cx="2994025" cy="5257800"/>
          </a:xfrm>
          <a:prstGeom prst="rect">
            <a:avLst/>
          </a:prstGeom>
          <a:noFill/>
          <a:ln w="9525">
            <a:noFill/>
            <a:miter lim="800000"/>
            <a:headEnd/>
            <a:tailEnd/>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sz="3600" smtClean="0"/>
              <a:t>Minoan Culture on Crete</a:t>
            </a:r>
          </a:p>
        </p:txBody>
      </p:sp>
      <p:sp>
        <p:nvSpPr>
          <p:cNvPr id="35843" name="Rectangle 3"/>
          <p:cNvSpPr>
            <a:spLocks noGrp="1" noChangeArrowheads="1"/>
          </p:cNvSpPr>
          <p:nvPr>
            <p:ph type="body" idx="1"/>
          </p:nvPr>
        </p:nvSpPr>
        <p:spPr/>
        <p:txBody>
          <a:bodyPr/>
          <a:lstStyle/>
          <a:p>
            <a:pPr eaLnBrk="1" hangingPunct="1">
              <a:lnSpc>
                <a:spcPct val="90000"/>
              </a:lnSpc>
            </a:pPr>
            <a:r>
              <a:rPr lang="en-US" sz="4000" smtClean="0"/>
              <a:t>2000B.C.E. </a:t>
            </a:r>
          </a:p>
          <a:p>
            <a:pPr eaLnBrk="1" hangingPunct="1">
              <a:lnSpc>
                <a:spcPct val="90000"/>
              </a:lnSpc>
            </a:pPr>
            <a:r>
              <a:rPr lang="en-US" sz="4000" smtClean="0"/>
              <a:t>City of Knossos </a:t>
            </a:r>
          </a:p>
          <a:p>
            <a:pPr eaLnBrk="1" hangingPunct="1">
              <a:lnSpc>
                <a:spcPct val="90000"/>
              </a:lnSpc>
            </a:pPr>
            <a:r>
              <a:rPr lang="en-US" smtClean="0"/>
              <a:t>The name was taken from the legendary king Minos, who supposedly ruled at Knossos and his queen, gave birth to the half-human, half-bull, known as the Minotaur.</a:t>
            </a:r>
          </a:p>
          <a:p>
            <a:pPr eaLnBrk="1" hangingPunct="1">
              <a:lnSpc>
                <a:spcPct val="90000"/>
              </a:lnSpc>
            </a:pPr>
            <a:r>
              <a:rPr lang="en-US" smtClean="0"/>
              <a:t>Frescoes, pottery, jewelry</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pPr eaLnBrk="1" hangingPunct="1"/>
            <a:r>
              <a:rPr lang="en-US" sz="2800" smtClean="0"/>
              <a:t>Minoan Frescoes   “</a:t>
            </a:r>
            <a:r>
              <a:rPr lang="en-US" sz="2400" smtClean="0"/>
              <a:t>Toreador Fresco”</a:t>
            </a:r>
          </a:p>
        </p:txBody>
      </p:sp>
      <p:pic>
        <p:nvPicPr>
          <p:cNvPr id="36867" name="Picture 4" descr="084 leaping"/>
          <p:cNvPicPr>
            <a:picLocks noChangeAspect="1" noChangeArrowheads="1"/>
          </p:cNvPicPr>
          <p:nvPr/>
        </p:nvPicPr>
        <p:blipFill>
          <a:blip r:embed="rId2" cstate="print"/>
          <a:srcRect/>
          <a:stretch>
            <a:fillRect/>
          </a:stretch>
        </p:blipFill>
        <p:spPr bwMode="auto">
          <a:xfrm>
            <a:off x="228600" y="1219200"/>
            <a:ext cx="8534400" cy="4792663"/>
          </a:xfrm>
          <a:prstGeom prst="rect">
            <a:avLst/>
          </a:prstGeom>
          <a:noFill/>
          <a:ln w="9525">
            <a:noFill/>
            <a:miter lim="800000"/>
            <a:headEnd/>
            <a:tailEnd/>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4"/>
          <p:cNvPicPr>
            <a:picLocks noChangeAspect="1" noChangeArrowheads="1"/>
          </p:cNvPicPr>
          <p:nvPr/>
        </p:nvPicPr>
        <p:blipFill>
          <a:blip r:embed="rId2" cstate="print"/>
          <a:srcRect/>
          <a:stretch>
            <a:fillRect/>
          </a:stretch>
        </p:blipFill>
        <p:spPr bwMode="auto">
          <a:xfrm>
            <a:off x="233363" y="503238"/>
            <a:ext cx="8910637" cy="5702300"/>
          </a:xfrm>
          <a:prstGeom prst="rect">
            <a:avLst/>
          </a:prstGeom>
          <a:noFill/>
          <a:ln w="9525">
            <a:noFill/>
            <a:miter lim="800000"/>
            <a:headEnd/>
            <a:tailEnd/>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p:txBody>
          <a:bodyPr/>
          <a:lstStyle/>
          <a:p>
            <a:pPr eaLnBrk="1" hangingPunct="1"/>
            <a:r>
              <a:rPr lang="en-US" smtClean="0"/>
              <a:t>Mycenaean culture</a:t>
            </a:r>
          </a:p>
        </p:txBody>
      </p:sp>
      <p:sp>
        <p:nvSpPr>
          <p:cNvPr id="38915" name="Rectangle 3"/>
          <p:cNvSpPr>
            <a:spLocks noGrp="1" noChangeArrowheads="1"/>
          </p:cNvSpPr>
          <p:nvPr>
            <p:ph type="body" idx="1"/>
          </p:nvPr>
        </p:nvSpPr>
        <p:spPr/>
        <p:txBody>
          <a:bodyPr/>
          <a:lstStyle/>
          <a:p>
            <a:pPr eaLnBrk="1" hangingPunct="1"/>
            <a:r>
              <a:rPr lang="en-US" smtClean="0"/>
              <a:t>formed the city of Mycenae </a:t>
            </a:r>
          </a:p>
          <a:p>
            <a:pPr eaLnBrk="1" hangingPunct="1"/>
            <a:r>
              <a:rPr lang="en-US" smtClean="0"/>
              <a:t>from 1600 to 1100 </a:t>
            </a:r>
            <a:r>
              <a:rPr lang="en-US" sz="2400" smtClean="0"/>
              <a:t>B.C.E</a:t>
            </a:r>
            <a:r>
              <a:rPr lang="en-US" smtClean="0"/>
              <a:t>. </a:t>
            </a:r>
          </a:p>
          <a:p>
            <a:pPr eaLnBrk="1" hangingPunct="1"/>
            <a:r>
              <a:rPr lang="en-US" smtClean="0"/>
              <a:t>noted for their burial customs and tombs </a:t>
            </a:r>
          </a:p>
          <a:p>
            <a:pPr eaLnBrk="1" hangingPunct="1"/>
            <a:r>
              <a:rPr lang="en-US" smtClean="0"/>
              <a:t>(an influence from the Egyptians)</a:t>
            </a:r>
          </a:p>
          <a:p>
            <a:pPr eaLnBrk="1" hangingPunct="1"/>
            <a:r>
              <a:rPr lang="en-US" smtClean="0"/>
              <a:t> </a:t>
            </a:r>
            <a:r>
              <a:rPr lang="en-US" sz="2800" smtClean="0"/>
              <a:t>The Mycenaean’s were master goldsmiths</a:t>
            </a:r>
          </a:p>
          <a:p>
            <a:pPr eaLnBrk="1" hangingPunct="1"/>
            <a:r>
              <a:rPr lang="en-US" smtClean="0"/>
              <a:t> </a:t>
            </a:r>
            <a:r>
              <a:rPr lang="en-US" sz="2800" smtClean="0"/>
              <a:t>They used gold to fashion masks, jewelry and weapons.</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4" descr="136 gold masks"/>
          <p:cNvPicPr>
            <a:picLocks noChangeAspect="1" noChangeArrowheads="1"/>
          </p:cNvPicPr>
          <p:nvPr/>
        </p:nvPicPr>
        <p:blipFill>
          <a:blip r:embed="rId2" cstate="print"/>
          <a:srcRect/>
          <a:stretch>
            <a:fillRect/>
          </a:stretch>
        </p:blipFill>
        <p:spPr bwMode="auto">
          <a:xfrm>
            <a:off x="304800" y="228600"/>
            <a:ext cx="1587500" cy="3657600"/>
          </a:xfrm>
          <a:prstGeom prst="rect">
            <a:avLst/>
          </a:prstGeom>
          <a:noFill/>
          <a:ln w="9525">
            <a:noFill/>
            <a:miter lim="800000"/>
            <a:headEnd/>
            <a:tailEnd/>
          </a:ln>
        </p:spPr>
      </p:pic>
      <p:pic>
        <p:nvPicPr>
          <p:cNvPr id="39939" name="Picture 5" descr="137 gopld mask"/>
          <p:cNvPicPr>
            <a:picLocks noChangeAspect="1" noChangeArrowheads="1"/>
          </p:cNvPicPr>
          <p:nvPr/>
        </p:nvPicPr>
        <p:blipFill>
          <a:blip r:embed="rId3" cstate="print"/>
          <a:srcRect/>
          <a:stretch>
            <a:fillRect/>
          </a:stretch>
        </p:blipFill>
        <p:spPr bwMode="auto">
          <a:xfrm>
            <a:off x="2971800" y="0"/>
            <a:ext cx="3657600" cy="2628900"/>
          </a:xfrm>
          <a:prstGeom prst="rect">
            <a:avLst/>
          </a:prstGeom>
          <a:noFill/>
          <a:ln w="9525">
            <a:noFill/>
            <a:miter lim="800000"/>
            <a:headEnd/>
            <a:tailEnd/>
          </a:ln>
        </p:spPr>
      </p:pic>
      <p:pic>
        <p:nvPicPr>
          <p:cNvPr id="39940" name="Picture 6" descr="140 gold masks"/>
          <p:cNvPicPr>
            <a:picLocks noChangeAspect="1" noChangeArrowheads="1"/>
          </p:cNvPicPr>
          <p:nvPr/>
        </p:nvPicPr>
        <p:blipFill>
          <a:blip r:embed="rId4" cstate="print"/>
          <a:srcRect/>
          <a:stretch>
            <a:fillRect/>
          </a:stretch>
        </p:blipFill>
        <p:spPr bwMode="auto">
          <a:xfrm>
            <a:off x="2057400" y="2743200"/>
            <a:ext cx="2955925" cy="3886200"/>
          </a:xfrm>
          <a:prstGeom prst="rect">
            <a:avLst/>
          </a:prstGeom>
          <a:noFill/>
          <a:ln w="9525">
            <a:noFill/>
            <a:miter lim="800000"/>
            <a:headEnd/>
            <a:tailEnd/>
          </a:ln>
        </p:spPr>
      </p:pic>
      <p:pic>
        <p:nvPicPr>
          <p:cNvPr id="39941" name="Picture 7" descr="139 gold masks"/>
          <p:cNvPicPr>
            <a:picLocks noChangeAspect="1" noChangeArrowheads="1"/>
          </p:cNvPicPr>
          <p:nvPr/>
        </p:nvPicPr>
        <p:blipFill>
          <a:blip r:embed="rId5" cstate="print"/>
          <a:srcRect/>
          <a:stretch>
            <a:fillRect/>
          </a:stretch>
        </p:blipFill>
        <p:spPr bwMode="auto">
          <a:xfrm>
            <a:off x="5181600" y="2895600"/>
            <a:ext cx="3683000" cy="3657600"/>
          </a:xfrm>
          <a:prstGeom prst="rect">
            <a:avLst/>
          </a:prstGeom>
          <a:noFill/>
          <a:ln w="9525">
            <a:noFill/>
            <a:miter lim="800000"/>
            <a:headEnd/>
            <a:tailEnd/>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4"/>
          <p:cNvSpPr>
            <a:spLocks noGrp="1" noChangeArrowheads="1"/>
          </p:cNvSpPr>
          <p:nvPr>
            <p:ph type="title"/>
          </p:nvPr>
        </p:nvSpPr>
        <p:spPr>
          <a:xfrm>
            <a:off x="6629400" y="304800"/>
            <a:ext cx="2057400" cy="2590800"/>
          </a:xfrm>
        </p:spPr>
        <p:txBody>
          <a:bodyPr/>
          <a:lstStyle/>
          <a:p>
            <a:pPr eaLnBrk="1" hangingPunct="1"/>
            <a:r>
              <a:rPr lang="en-US" sz="2000" smtClean="0"/>
              <a:t>Rhyton in the shape of a lion's head, from Mycenae, c. 1550 B.C.E. Gold, height 8"</a:t>
            </a:r>
          </a:p>
        </p:txBody>
      </p:sp>
      <p:pic>
        <p:nvPicPr>
          <p:cNvPr id="40963" name="Picture 5"/>
          <p:cNvPicPr>
            <a:picLocks noChangeAspect="1" noChangeArrowheads="1"/>
          </p:cNvPicPr>
          <p:nvPr/>
        </p:nvPicPr>
        <p:blipFill>
          <a:blip r:embed="rId2" cstate="print"/>
          <a:srcRect/>
          <a:stretch>
            <a:fillRect/>
          </a:stretch>
        </p:blipFill>
        <p:spPr bwMode="auto">
          <a:xfrm>
            <a:off x="304800" y="152400"/>
            <a:ext cx="5118100" cy="6534150"/>
          </a:xfrm>
          <a:prstGeom prst="rect">
            <a:avLst/>
          </a:prstGeom>
          <a:noFill/>
          <a:ln w="9525">
            <a:noFill/>
            <a:miter lim="800000"/>
            <a:headEnd/>
            <a:tailEnd/>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cstate="print"/>
          <a:srcRect/>
          <a:stretch>
            <a:fillRect/>
          </a:stretch>
        </p:blipFill>
        <p:spPr bwMode="auto">
          <a:xfrm>
            <a:off x="457200" y="666178"/>
            <a:ext cx="8228334" cy="6191822"/>
          </a:xfrm>
          <a:prstGeom prst="rect">
            <a:avLst/>
          </a:prstGeom>
          <a:noFill/>
          <a:ln w="9525">
            <a:noFill/>
            <a:miter lim="800000"/>
            <a:headEnd/>
            <a:tailEnd/>
          </a:ln>
        </p:spPr>
      </p:pic>
      <p:sp>
        <p:nvSpPr>
          <p:cNvPr id="3" name="Title 2"/>
          <p:cNvSpPr>
            <a:spLocks noGrp="1"/>
          </p:cNvSpPr>
          <p:nvPr>
            <p:ph type="title"/>
          </p:nvPr>
        </p:nvSpPr>
        <p:spPr>
          <a:xfrm>
            <a:off x="457200" y="274638"/>
            <a:ext cx="8229600" cy="411162"/>
          </a:xfrm>
        </p:spPr>
        <p:txBody>
          <a:bodyPr>
            <a:normAutofit fontScale="90000"/>
          </a:bodyPr>
          <a:lstStyle/>
          <a:p>
            <a:r>
              <a:rPr lang="en-US" sz="3200" dirty="0" smtClean="0"/>
              <a:t>Lascaux Cave  </a:t>
            </a:r>
            <a:r>
              <a:rPr lang="en-US" sz="3200" i="1" dirty="0" smtClean="0"/>
              <a:t>Chinese Horse </a:t>
            </a:r>
            <a:endParaRPr lang="en-US" sz="3200" i="1"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4" descr="143 gold cup"/>
          <p:cNvPicPr>
            <a:picLocks noChangeAspect="1" noChangeArrowheads="1"/>
          </p:cNvPicPr>
          <p:nvPr/>
        </p:nvPicPr>
        <p:blipFill>
          <a:blip r:embed="rId2" cstate="print"/>
          <a:srcRect/>
          <a:stretch>
            <a:fillRect/>
          </a:stretch>
        </p:blipFill>
        <p:spPr bwMode="auto">
          <a:xfrm>
            <a:off x="228600" y="304800"/>
            <a:ext cx="3657600" cy="2603500"/>
          </a:xfrm>
          <a:prstGeom prst="rect">
            <a:avLst/>
          </a:prstGeom>
          <a:noFill/>
          <a:ln w="9525">
            <a:noFill/>
            <a:miter lim="800000"/>
            <a:headEnd/>
            <a:tailEnd/>
          </a:ln>
        </p:spPr>
      </p:pic>
      <p:pic>
        <p:nvPicPr>
          <p:cNvPr id="41987" name="Picture 5" descr="153 daggers"/>
          <p:cNvPicPr>
            <a:picLocks noChangeAspect="1" noChangeArrowheads="1"/>
          </p:cNvPicPr>
          <p:nvPr/>
        </p:nvPicPr>
        <p:blipFill>
          <a:blip r:embed="rId3" cstate="print"/>
          <a:srcRect/>
          <a:stretch>
            <a:fillRect/>
          </a:stretch>
        </p:blipFill>
        <p:spPr bwMode="auto">
          <a:xfrm>
            <a:off x="4724400" y="252413"/>
            <a:ext cx="4038600" cy="2973387"/>
          </a:xfrm>
          <a:prstGeom prst="rect">
            <a:avLst/>
          </a:prstGeom>
          <a:noFill/>
          <a:ln w="9525">
            <a:noFill/>
            <a:miter lim="800000"/>
            <a:headEnd/>
            <a:tailEnd/>
          </a:ln>
        </p:spPr>
      </p:pic>
      <p:pic>
        <p:nvPicPr>
          <p:cNvPr id="41988" name="Picture 6" descr="155 daggers"/>
          <p:cNvPicPr>
            <a:picLocks noChangeAspect="1" noChangeArrowheads="1"/>
          </p:cNvPicPr>
          <p:nvPr/>
        </p:nvPicPr>
        <p:blipFill>
          <a:blip r:embed="rId4" cstate="print"/>
          <a:srcRect/>
          <a:stretch>
            <a:fillRect/>
          </a:stretch>
        </p:blipFill>
        <p:spPr bwMode="auto">
          <a:xfrm>
            <a:off x="1828800" y="3733800"/>
            <a:ext cx="5486400" cy="2540000"/>
          </a:xfrm>
          <a:prstGeom prst="rect">
            <a:avLst/>
          </a:prstGeom>
          <a:noFill/>
          <a:ln w="9525">
            <a:noFill/>
            <a:miter lim="800000"/>
            <a:headEnd/>
            <a:tailEnd/>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6"/>
          <p:cNvSpPr>
            <a:spLocks noGrp="1" noChangeArrowheads="1"/>
          </p:cNvSpPr>
          <p:nvPr>
            <p:ph type="title"/>
          </p:nvPr>
        </p:nvSpPr>
        <p:spPr/>
        <p:txBody>
          <a:bodyPr/>
          <a:lstStyle/>
          <a:p>
            <a:pPr eaLnBrk="1" hangingPunct="1"/>
            <a:r>
              <a:rPr lang="en-US" sz="4000" b="1" smtClean="0"/>
              <a:t>GREECE</a:t>
            </a:r>
            <a:r>
              <a:rPr lang="en-US" sz="3200" b="1" smtClean="0"/>
              <a:t/>
            </a:r>
            <a:br>
              <a:rPr lang="en-US" sz="3200" b="1" smtClean="0"/>
            </a:br>
            <a:endParaRPr lang="en-US" sz="3200" b="1" smtClean="0"/>
          </a:p>
        </p:txBody>
      </p:sp>
      <p:sp>
        <p:nvSpPr>
          <p:cNvPr id="43011" name="Rectangle 7"/>
          <p:cNvSpPr>
            <a:spLocks noGrp="1" noChangeArrowheads="1"/>
          </p:cNvSpPr>
          <p:nvPr>
            <p:ph type="body" idx="1"/>
          </p:nvPr>
        </p:nvSpPr>
        <p:spPr/>
        <p:txBody>
          <a:bodyPr/>
          <a:lstStyle/>
          <a:p>
            <a:pPr eaLnBrk="1" hangingPunct="1">
              <a:lnSpc>
                <a:spcPct val="90000"/>
              </a:lnSpc>
            </a:pPr>
            <a:r>
              <a:rPr lang="en-US" sz="2800" smtClean="0"/>
              <a:t>Greeks excelled in many fields</a:t>
            </a:r>
          </a:p>
          <a:p>
            <a:pPr eaLnBrk="1" hangingPunct="1">
              <a:lnSpc>
                <a:spcPct val="90000"/>
              </a:lnSpc>
            </a:pPr>
            <a:r>
              <a:rPr lang="en-US" sz="2800" smtClean="0"/>
              <a:t>Political ideals serve as a model of democracy</a:t>
            </a:r>
          </a:p>
          <a:p>
            <a:pPr eaLnBrk="1" hangingPunct="1">
              <a:lnSpc>
                <a:spcPct val="90000"/>
              </a:lnSpc>
            </a:pPr>
            <a:r>
              <a:rPr lang="en-US" sz="2800" smtClean="0"/>
              <a:t>Poetry, drama, and philosophy live on as classics</a:t>
            </a:r>
          </a:p>
          <a:p>
            <a:pPr eaLnBrk="1" hangingPunct="1">
              <a:lnSpc>
                <a:spcPct val="90000"/>
              </a:lnSpc>
            </a:pPr>
            <a:r>
              <a:rPr lang="en-US" sz="2800" smtClean="0"/>
              <a:t>The first to speculate on the nature and purpose of art</a:t>
            </a:r>
          </a:p>
          <a:p>
            <a:pPr eaLnBrk="1" hangingPunct="1">
              <a:lnSpc>
                <a:spcPct val="90000"/>
              </a:lnSpc>
            </a:pPr>
            <a:r>
              <a:rPr lang="en-US" sz="2800" smtClean="0"/>
              <a:t>Sculpture, painting, and architecture were as </a:t>
            </a:r>
            <a:r>
              <a:rPr lang="en-US" sz="2800" i="1" smtClean="0"/>
              <a:t>techne,</a:t>
            </a:r>
            <a:r>
              <a:rPr lang="en-US" sz="2800" smtClean="0"/>
              <a:t> “things requiring a special body of knowledge and skill to make</a:t>
            </a:r>
            <a:r>
              <a:rPr lang="en-US" sz="2400" smtClean="0"/>
              <a:t>.”( technology &amp; technique)</a:t>
            </a:r>
          </a:p>
          <a:p>
            <a:pPr eaLnBrk="1" hangingPunct="1">
              <a:lnSpc>
                <a:spcPct val="90000"/>
              </a:lnSpc>
            </a:pPr>
            <a:endParaRPr lang="en-US" sz="2800" smtClean="0"/>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457200" y="274638"/>
            <a:ext cx="8229600" cy="563562"/>
          </a:xfrm>
        </p:spPr>
        <p:txBody>
          <a:bodyPr/>
          <a:lstStyle/>
          <a:p>
            <a:pPr eaLnBrk="1" hangingPunct="1"/>
            <a:r>
              <a:rPr lang="en-US" sz="2800" b="1" smtClean="0"/>
              <a:t>GREECE</a:t>
            </a:r>
            <a:r>
              <a:rPr lang="en-US" sz="4000" b="1" smtClean="0"/>
              <a:t> </a:t>
            </a:r>
            <a:r>
              <a:rPr lang="en-US" sz="1800" b="1" smtClean="0"/>
              <a:t>krater</a:t>
            </a:r>
            <a:r>
              <a:rPr lang="en-US" sz="1800" smtClean="0"/>
              <a:t> is a vessel  used for</a:t>
            </a:r>
            <a:r>
              <a:rPr lang="en-US" sz="2800" smtClean="0"/>
              <a:t> </a:t>
            </a:r>
            <a:r>
              <a:rPr lang="en-US" sz="1800" smtClean="0"/>
              <a:t>wine</a:t>
            </a:r>
            <a:r>
              <a:rPr lang="en-US" sz="2800" smtClean="0"/>
              <a:t>.</a:t>
            </a:r>
            <a:r>
              <a:rPr lang="en-US" sz="4000" smtClean="0"/>
              <a:t> </a:t>
            </a:r>
            <a:r>
              <a:rPr lang="en-US" sz="2000" smtClean="0"/>
              <a:t>“</a:t>
            </a:r>
            <a:r>
              <a:rPr lang="en-US" sz="1800" smtClean="0"/>
              <a:t>Dipylon Vase”</a:t>
            </a:r>
            <a:r>
              <a:rPr lang="en-US" sz="3200" smtClean="0"/>
              <a:t> ,</a:t>
            </a:r>
            <a:r>
              <a:rPr lang="en-US" sz="1400" b="1" smtClean="0"/>
              <a:t> </a:t>
            </a:r>
            <a:r>
              <a:rPr lang="en-US" sz="1400" smtClean="0"/>
              <a:t>8th</a:t>
            </a:r>
            <a:r>
              <a:rPr lang="en-US" sz="1800" smtClean="0"/>
              <a:t> </a:t>
            </a:r>
            <a:r>
              <a:rPr lang="en-US" sz="1600" smtClean="0"/>
              <a:t>century,</a:t>
            </a:r>
            <a:r>
              <a:rPr lang="en-US" sz="3600" smtClean="0"/>
              <a:t> </a:t>
            </a:r>
            <a:r>
              <a:rPr lang="en-US" sz="1800" smtClean="0"/>
              <a:t>geometric style of vase painting</a:t>
            </a:r>
          </a:p>
        </p:txBody>
      </p:sp>
      <p:pic>
        <p:nvPicPr>
          <p:cNvPr id="44035" name="Picture 4" descr="dipylonvase222"/>
          <p:cNvPicPr>
            <a:picLocks noChangeAspect="1" noChangeArrowheads="1"/>
          </p:cNvPicPr>
          <p:nvPr/>
        </p:nvPicPr>
        <p:blipFill>
          <a:blip r:embed="rId2" cstate="print"/>
          <a:srcRect/>
          <a:stretch>
            <a:fillRect/>
          </a:stretch>
        </p:blipFill>
        <p:spPr bwMode="auto">
          <a:xfrm>
            <a:off x="457200" y="1371600"/>
            <a:ext cx="3286125" cy="5105400"/>
          </a:xfrm>
          <a:prstGeom prst="rect">
            <a:avLst/>
          </a:prstGeom>
          <a:noFill/>
          <a:ln w="9525">
            <a:noFill/>
            <a:miter lim="800000"/>
            <a:headEnd/>
            <a:tailEnd/>
          </a:ln>
        </p:spPr>
      </p:pic>
      <p:pic>
        <p:nvPicPr>
          <p:cNvPr id="44036" name="Picture 5" descr="dipylonvase222b"/>
          <p:cNvPicPr>
            <a:picLocks noChangeAspect="1" noChangeArrowheads="1"/>
          </p:cNvPicPr>
          <p:nvPr/>
        </p:nvPicPr>
        <p:blipFill>
          <a:blip r:embed="rId3" cstate="print"/>
          <a:srcRect/>
          <a:stretch>
            <a:fillRect/>
          </a:stretch>
        </p:blipFill>
        <p:spPr bwMode="auto">
          <a:xfrm>
            <a:off x="4038600" y="2209800"/>
            <a:ext cx="4876800" cy="3205163"/>
          </a:xfrm>
          <a:prstGeom prst="rect">
            <a:avLst/>
          </a:prstGeom>
          <a:noFill/>
          <a:ln w="9525">
            <a:noFill/>
            <a:miter lim="800000"/>
            <a:headEnd/>
            <a:tailEnd/>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457200" y="274638"/>
            <a:ext cx="8229600" cy="639762"/>
          </a:xfrm>
        </p:spPr>
        <p:txBody>
          <a:bodyPr>
            <a:normAutofit fontScale="90000"/>
          </a:bodyPr>
          <a:lstStyle/>
          <a:p>
            <a:pPr eaLnBrk="1" hangingPunct="1"/>
            <a:r>
              <a:rPr lang="en-US" sz="2800" smtClean="0"/>
              <a:t>the red-figure style</a:t>
            </a:r>
            <a:r>
              <a:rPr lang="en-US" sz="4000" smtClean="0"/>
              <a:t>, </a:t>
            </a:r>
            <a:r>
              <a:rPr lang="en-US" sz="2400" smtClean="0"/>
              <a:t>6th century </a:t>
            </a:r>
            <a:r>
              <a:rPr lang="en-US" sz="1600" smtClean="0"/>
              <a:t>B.C.E</a:t>
            </a:r>
            <a:r>
              <a:rPr lang="en-US" sz="2800" smtClean="0"/>
              <a:t> </a:t>
            </a:r>
            <a:br>
              <a:rPr lang="en-US" sz="2800" smtClean="0"/>
            </a:br>
            <a:r>
              <a:rPr lang="en-US" sz="2400" b="1" smtClean="0"/>
              <a:t>Eos and Memnon</a:t>
            </a:r>
            <a:r>
              <a:rPr lang="en-US" sz="2400" smtClean="0"/>
              <a:t>,   (kylix).</a:t>
            </a:r>
          </a:p>
        </p:txBody>
      </p:sp>
      <p:pic>
        <p:nvPicPr>
          <p:cNvPr id="45059" name="Picture 4" descr="h2_28"/>
          <p:cNvPicPr>
            <a:picLocks noChangeAspect="1" noChangeArrowheads="1"/>
          </p:cNvPicPr>
          <p:nvPr/>
        </p:nvPicPr>
        <p:blipFill>
          <a:blip r:embed="rId2" cstate="print"/>
          <a:srcRect/>
          <a:stretch>
            <a:fillRect/>
          </a:stretch>
        </p:blipFill>
        <p:spPr bwMode="auto">
          <a:xfrm>
            <a:off x="1295400" y="1241425"/>
            <a:ext cx="6096000" cy="5511800"/>
          </a:xfrm>
          <a:prstGeom prst="rect">
            <a:avLst/>
          </a:prstGeom>
          <a:noFill/>
          <a:ln w="9525">
            <a:noFill/>
            <a:miter lim="800000"/>
            <a:headEnd/>
            <a:tailEnd/>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3200" smtClean="0"/>
              <a:t>black on red-figure</a:t>
            </a:r>
          </a:p>
        </p:txBody>
      </p:sp>
      <p:pic>
        <p:nvPicPr>
          <p:cNvPr id="46083" name="Picture 4" descr="hb_56"/>
          <p:cNvPicPr>
            <a:picLocks noChangeAspect="1" noChangeArrowheads="1"/>
          </p:cNvPicPr>
          <p:nvPr/>
        </p:nvPicPr>
        <p:blipFill>
          <a:blip r:embed="rId2" cstate="print"/>
          <a:srcRect/>
          <a:stretch>
            <a:fillRect/>
          </a:stretch>
        </p:blipFill>
        <p:spPr bwMode="auto">
          <a:xfrm>
            <a:off x="381000" y="990600"/>
            <a:ext cx="3921125" cy="5734050"/>
          </a:xfrm>
          <a:prstGeom prst="rect">
            <a:avLst/>
          </a:prstGeom>
          <a:noFill/>
          <a:ln w="9525">
            <a:noFill/>
            <a:miter lim="800000"/>
            <a:headEnd/>
            <a:tailEnd/>
          </a:ln>
        </p:spPr>
      </p:pic>
      <p:pic>
        <p:nvPicPr>
          <p:cNvPr id="46084" name="Picture 5" descr="hb_56"/>
          <p:cNvPicPr>
            <a:picLocks noChangeAspect="1" noChangeArrowheads="1"/>
          </p:cNvPicPr>
          <p:nvPr/>
        </p:nvPicPr>
        <p:blipFill>
          <a:blip r:embed="rId3" cstate="print"/>
          <a:srcRect/>
          <a:stretch>
            <a:fillRect/>
          </a:stretch>
        </p:blipFill>
        <p:spPr bwMode="auto">
          <a:xfrm>
            <a:off x="4800600" y="838200"/>
            <a:ext cx="4092575" cy="6019800"/>
          </a:xfrm>
          <a:prstGeom prst="rect">
            <a:avLst/>
          </a:prstGeom>
          <a:noFill/>
          <a:ln w="9525">
            <a:noFill/>
            <a:miter lim="800000"/>
            <a:headEnd/>
            <a:tailEnd/>
          </a:ln>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a:xfrm>
            <a:off x="4495800" y="274638"/>
            <a:ext cx="4191000" cy="1143000"/>
          </a:xfrm>
        </p:spPr>
        <p:txBody>
          <a:bodyPr>
            <a:normAutofit fontScale="90000"/>
          </a:bodyPr>
          <a:lstStyle/>
          <a:p>
            <a:pPr eaLnBrk="1" hangingPunct="1"/>
            <a:r>
              <a:rPr lang="en-US" sz="1800" b="1" smtClean="0"/>
              <a:t>Classical Period</a:t>
            </a:r>
            <a:r>
              <a:rPr lang="en-US" sz="1800" smtClean="0"/>
              <a:t> “Warrior A,” Riace, Italy. C. 450</a:t>
            </a:r>
            <a:r>
              <a:rPr lang="en-US" sz="1400" smtClean="0"/>
              <a:t> B.C.E</a:t>
            </a:r>
            <a:r>
              <a:rPr lang="en-US" sz="1800" smtClean="0"/>
              <a:t>. Bronze, with bone and glass eyes, silver teeth, and copper lipes and nipples, height 6’8”</a:t>
            </a:r>
          </a:p>
        </p:txBody>
      </p:sp>
      <p:pic>
        <p:nvPicPr>
          <p:cNvPr id="47107" name="Picture 4" descr="man_with_helmet"/>
          <p:cNvPicPr>
            <a:picLocks noChangeAspect="1" noChangeArrowheads="1"/>
          </p:cNvPicPr>
          <p:nvPr/>
        </p:nvPicPr>
        <p:blipFill>
          <a:blip r:embed="rId2" cstate="print"/>
          <a:srcRect/>
          <a:stretch>
            <a:fillRect/>
          </a:stretch>
        </p:blipFill>
        <p:spPr bwMode="auto">
          <a:xfrm>
            <a:off x="533400" y="0"/>
            <a:ext cx="3124200" cy="6858000"/>
          </a:xfrm>
          <a:prstGeom prst="rect">
            <a:avLst/>
          </a:prstGeom>
          <a:noFill/>
          <a:ln w="9525">
            <a:noFill/>
            <a:miter lim="800000"/>
            <a:headEnd/>
            <a:tailEnd/>
          </a:ln>
        </p:spPr>
      </p:pic>
      <p:pic>
        <p:nvPicPr>
          <p:cNvPr id="47108" name="Picture 5" descr="Warror from Riace, Italy."/>
          <p:cNvPicPr>
            <a:picLocks noChangeAspect="1" noChangeArrowheads="1"/>
          </p:cNvPicPr>
          <p:nvPr/>
        </p:nvPicPr>
        <p:blipFill>
          <a:blip r:embed="rId3" cstate="print"/>
          <a:srcRect/>
          <a:stretch>
            <a:fillRect/>
          </a:stretch>
        </p:blipFill>
        <p:spPr bwMode="auto">
          <a:xfrm>
            <a:off x="4419600" y="1828800"/>
            <a:ext cx="4183063" cy="4648200"/>
          </a:xfrm>
          <a:prstGeom prst="rect">
            <a:avLst/>
          </a:prstGeom>
          <a:noFill/>
          <a:ln w="9525">
            <a:noFill/>
            <a:miter lim="800000"/>
            <a:headEnd/>
            <a:tailEnd/>
          </a:ln>
        </p:spPr>
      </p:pic>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4" descr="riace_warror_front"/>
          <p:cNvPicPr>
            <a:picLocks noChangeAspect="1" noChangeArrowheads="1"/>
          </p:cNvPicPr>
          <p:nvPr/>
        </p:nvPicPr>
        <p:blipFill>
          <a:blip r:embed="rId2" cstate="print"/>
          <a:srcRect/>
          <a:stretch>
            <a:fillRect/>
          </a:stretch>
        </p:blipFill>
        <p:spPr bwMode="auto">
          <a:xfrm>
            <a:off x="2819400" y="0"/>
            <a:ext cx="2540000" cy="6553200"/>
          </a:xfrm>
          <a:prstGeom prst="rect">
            <a:avLst/>
          </a:prstGeom>
          <a:noFill/>
          <a:ln w="9525">
            <a:noFill/>
            <a:miter lim="800000"/>
            <a:headEnd/>
            <a:tailEnd/>
          </a:ln>
        </p:spPr>
      </p:pic>
      <p:pic>
        <p:nvPicPr>
          <p:cNvPr id="48131" name="Picture 5" descr="riace_warrior_rear"/>
          <p:cNvPicPr>
            <a:picLocks noChangeAspect="1" noChangeArrowheads="1"/>
          </p:cNvPicPr>
          <p:nvPr/>
        </p:nvPicPr>
        <p:blipFill>
          <a:blip r:embed="rId3" cstate="print"/>
          <a:srcRect/>
          <a:stretch>
            <a:fillRect/>
          </a:stretch>
        </p:blipFill>
        <p:spPr bwMode="auto">
          <a:xfrm>
            <a:off x="228600" y="0"/>
            <a:ext cx="2319338" cy="6657975"/>
          </a:xfrm>
          <a:prstGeom prst="rect">
            <a:avLst/>
          </a:prstGeom>
          <a:noFill/>
          <a:ln w="9525">
            <a:noFill/>
            <a:miter lim="800000"/>
            <a:headEnd/>
            <a:tailEnd/>
          </a:ln>
        </p:spPr>
      </p:pic>
      <p:pic>
        <p:nvPicPr>
          <p:cNvPr id="48132" name="Picture 6" descr="riace_warrior_head.jpg (49253 bytes)">
            <a:hlinkClick r:id="rId4"/>
          </p:cNvPr>
          <p:cNvPicPr>
            <a:picLocks noChangeAspect="1" noChangeArrowheads="1"/>
          </p:cNvPicPr>
          <p:nvPr/>
        </p:nvPicPr>
        <p:blipFill>
          <a:blip r:embed="rId5" cstate="print"/>
          <a:srcRect/>
          <a:stretch>
            <a:fillRect/>
          </a:stretch>
        </p:blipFill>
        <p:spPr bwMode="auto">
          <a:xfrm>
            <a:off x="5715000" y="1600200"/>
            <a:ext cx="3236913" cy="3657600"/>
          </a:xfrm>
          <a:prstGeom prst="rect">
            <a:avLst/>
          </a:prstGeom>
          <a:noFill/>
          <a:ln w="9525">
            <a:noFill/>
            <a:miter lim="800000"/>
            <a:headEnd/>
            <a:tailEnd/>
          </a:ln>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2"/>
          <p:cNvSpPr>
            <a:spLocks noGrp="1" noChangeArrowheads="1"/>
          </p:cNvSpPr>
          <p:nvPr>
            <p:ph type="title"/>
          </p:nvPr>
        </p:nvSpPr>
        <p:spPr/>
        <p:txBody>
          <a:bodyPr>
            <a:normAutofit fontScale="90000"/>
          </a:bodyPr>
          <a:lstStyle/>
          <a:p>
            <a:pPr eaLnBrk="1" hangingPunct="1"/>
            <a:r>
              <a:rPr lang="en-US" sz="2400" b="1" smtClean="0"/>
              <a:t>The Classical period</a:t>
            </a:r>
            <a:r>
              <a:rPr lang="en-US" sz="2400" smtClean="0"/>
              <a:t> – the 5th and 4th centuries </a:t>
            </a:r>
            <a:r>
              <a:rPr lang="en-US" sz="1600" smtClean="0"/>
              <a:t>B.C.E</a:t>
            </a:r>
            <a:br>
              <a:rPr lang="en-US" sz="1600" smtClean="0"/>
            </a:br>
            <a:r>
              <a:rPr lang="en-US" sz="1800" smtClean="0"/>
              <a:t>Greece consisted of several independent city-states.</a:t>
            </a:r>
            <a:br>
              <a:rPr lang="en-US" sz="1800" smtClean="0"/>
            </a:br>
            <a:r>
              <a:rPr lang="en-US" sz="1800" smtClean="0"/>
              <a:t>Athens was built on a high hill, or acropolis</a:t>
            </a:r>
            <a:r>
              <a:rPr lang="en-US" sz="2000" smtClean="0"/>
              <a:t>. Perikles head of state &amp; Sculptor Phidias</a:t>
            </a:r>
          </a:p>
        </p:txBody>
      </p:sp>
      <p:pic>
        <p:nvPicPr>
          <p:cNvPr id="49155" name="Picture 4" descr="PeriklesBust"/>
          <p:cNvPicPr>
            <a:picLocks noChangeAspect="1" noChangeArrowheads="1"/>
          </p:cNvPicPr>
          <p:nvPr/>
        </p:nvPicPr>
        <p:blipFill>
          <a:blip r:embed="rId2" cstate="print"/>
          <a:srcRect/>
          <a:stretch>
            <a:fillRect/>
          </a:stretch>
        </p:blipFill>
        <p:spPr bwMode="auto">
          <a:xfrm>
            <a:off x="152400" y="1524000"/>
            <a:ext cx="2408238" cy="4572000"/>
          </a:xfrm>
          <a:prstGeom prst="rect">
            <a:avLst/>
          </a:prstGeom>
          <a:noFill/>
          <a:ln w="9525">
            <a:noFill/>
            <a:miter lim="800000"/>
            <a:headEnd/>
            <a:tailEnd/>
          </a:ln>
        </p:spPr>
      </p:pic>
      <p:pic>
        <p:nvPicPr>
          <p:cNvPr id="49156" name="Picture 5" descr="Acropolis2"/>
          <p:cNvPicPr>
            <a:picLocks noChangeAspect="1" noChangeArrowheads="1"/>
          </p:cNvPicPr>
          <p:nvPr/>
        </p:nvPicPr>
        <p:blipFill>
          <a:blip r:embed="rId3" cstate="print"/>
          <a:srcRect/>
          <a:stretch>
            <a:fillRect/>
          </a:stretch>
        </p:blipFill>
        <p:spPr bwMode="auto">
          <a:xfrm>
            <a:off x="2590800" y="1676400"/>
            <a:ext cx="6553200" cy="4994275"/>
          </a:xfrm>
          <a:prstGeom prst="rect">
            <a:avLst/>
          </a:prstGeom>
          <a:noFill/>
          <a:ln w="9525">
            <a:noFill/>
            <a:miter lim="800000"/>
            <a:headEnd/>
            <a:tailEnd/>
          </a:ln>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2"/>
          <p:cNvSpPr>
            <a:spLocks noGrp="1" noChangeArrowheads="1"/>
          </p:cNvSpPr>
          <p:nvPr>
            <p:ph type="title"/>
          </p:nvPr>
        </p:nvSpPr>
        <p:spPr>
          <a:xfrm>
            <a:off x="457200" y="274638"/>
            <a:ext cx="8229600" cy="487362"/>
          </a:xfrm>
        </p:spPr>
        <p:txBody>
          <a:bodyPr>
            <a:normAutofit fontScale="90000"/>
          </a:bodyPr>
          <a:lstStyle/>
          <a:p>
            <a:pPr eaLnBrk="1" hangingPunct="1"/>
            <a:r>
              <a:rPr lang="en-US" sz="1800" smtClean="0"/>
              <a:t>The highlight of the Acropolis</a:t>
            </a:r>
            <a:r>
              <a:rPr lang="en-US" sz="4000" smtClean="0"/>
              <a:t> </a:t>
            </a:r>
            <a:r>
              <a:rPr lang="en-US" sz="1800" smtClean="0"/>
              <a:t>The </a:t>
            </a:r>
            <a:r>
              <a:rPr lang="en-US" sz="1800" b="1" smtClean="0"/>
              <a:t>Parthenon</a:t>
            </a:r>
            <a:br>
              <a:rPr lang="en-US" sz="1800" b="1" smtClean="0"/>
            </a:br>
            <a:r>
              <a:rPr lang="en-US" sz="1600" b="1" smtClean="0"/>
              <a:t>Dedicated to the goddess Athena parthenos, or Athena </a:t>
            </a:r>
            <a:r>
              <a:rPr lang="en-US" sz="1800" b="1" smtClean="0"/>
              <a:t>the warrior </a:t>
            </a:r>
            <a:r>
              <a:rPr lang="en-US" sz="1600" b="1" smtClean="0"/>
              <a:t>maiden</a:t>
            </a:r>
          </a:p>
        </p:txBody>
      </p:sp>
      <p:pic>
        <p:nvPicPr>
          <p:cNvPr id="50179" name="Picture 4"/>
          <p:cNvPicPr>
            <a:picLocks noChangeAspect="1" noChangeArrowheads="1"/>
          </p:cNvPicPr>
          <p:nvPr/>
        </p:nvPicPr>
        <p:blipFill>
          <a:blip r:embed="rId2" cstate="print"/>
          <a:srcRect/>
          <a:stretch>
            <a:fillRect/>
          </a:stretch>
        </p:blipFill>
        <p:spPr bwMode="auto">
          <a:xfrm>
            <a:off x="838200" y="1066800"/>
            <a:ext cx="7620000" cy="5349875"/>
          </a:xfrm>
          <a:prstGeom prst="rect">
            <a:avLst/>
          </a:prstGeom>
          <a:noFill/>
          <a:ln w="9525">
            <a:noFill/>
            <a:miter lim="800000"/>
            <a:headEnd/>
            <a:tailEnd/>
          </a:ln>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457200" y="274638"/>
            <a:ext cx="8229600" cy="639762"/>
          </a:xfrm>
        </p:spPr>
        <p:txBody>
          <a:bodyPr/>
          <a:lstStyle/>
          <a:p>
            <a:pPr eaLnBrk="1" hangingPunct="1"/>
            <a:r>
              <a:rPr lang="en-US" sz="1600" smtClean="0"/>
              <a:t>Entasis-the slight swelling or bulge built into the center of a column to make the column seem straight visually.</a:t>
            </a:r>
          </a:p>
        </p:txBody>
      </p:sp>
      <p:pic>
        <p:nvPicPr>
          <p:cNvPr id="51203" name="Picture 4" descr="ParthenonNW"/>
          <p:cNvPicPr>
            <a:picLocks noChangeAspect="1" noChangeArrowheads="1"/>
          </p:cNvPicPr>
          <p:nvPr/>
        </p:nvPicPr>
        <p:blipFill>
          <a:blip r:embed="rId2" cstate="print"/>
          <a:srcRect/>
          <a:stretch>
            <a:fillRect/>
          </a:stretch>
        </p:blipFill>
        <p:spPr bwMode="auto">
          <a:xfrm>
            <a:off x="533400" y="838200"/>
            <a:ext cx="8001000" cy="5716588"/>
          </a:xfrm>
          <a:prstGeom prst="rect">
            <a:avLst/>
          </a:prstGeom>
          <a:noFill/>
          <a:ln w="9525">
            <a:noFill/>
            <a:miter lim="800000"/>
            <a:headEnd/>
            <a:tailEnd/>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4000" dirty="0" smtClean="0"/>
              <a:t>Venus of </a:t>
            </a:r>
            <a:r>
              <a:rPr lang="en-US" sz="4000" smtClean="0"/>
              <a:t>Willendorf</a:t>
            </a:r>
            <a:r>
              <a:rPr lang="en-US" sz="4000" dirty="0" smtClean="0"/>
              <a:t/>
            </a:r>
            <a:br>
              <a:rPr lang="en-US" sz="4000" dirty="0" smtClean="0"/>
            </a:br>
            <a:r>
              <a:rPr lang="en-US" sz="2400" dirty="0" smtClean="0"/>
              <a:t>c. 23,000 B.C.E. Limestone 4 3/8” Austria</a:t>
            </a:r>
          </a:p>
        </p:txBody>
      </p:sp>
      <p:pic>
        <p:nvPicPr>
          <p:cNvPr id="6147" name="Picture 4" descr="venuswillendorf"/>
          <p:cNvPicPr>
            <a:picLocks noChangeAspect="1" noChangeArrowheads="1"/>
          </p:cNvPicPr>
          <p:nvPr/>
        </p:nvPicPr>
        <p:blipFill>
          <a:blip r:embed="rId2" cstate="print"/>
          <a:srcRect/>
          <a:stretch>
            <a:fillRect/>
          </a:stretch>
        </p:blipFill>
        <p:spPr bwMode="auto">
          <a:xfrm>
            <a:off x="2514600" y="1676400"/>
            <a:ext cx="2109788" cy="3886200"/>
          </a:xfrm>
          <a:prstGeom prst="rect">
            <a:avLst/>
          </a:prstGeom>
          <a:noFill/>
          <a:ln w="9525">
            <a:noFill/>
            <a:miter lim="800000"/>
            <a:headEnd/>
            <a:tailEnd/>
          </a:ln>
        </p:spPr>
      </p:pic>
      <p:pic>
        <p:nvPicPr>
          <p:cNvPr id="6148" name="Picture 5" descr="venuswillendorfback"/>
          <p:cNvPicPr>
            <a:picLocks noChangeAspect="1" noChangeArrowheads="1"/>
          </p:cNvPicPr>
          <p:nvPr/>
        </p:nvPicPr>
        <p:blipFill>
          <a:blip r:embed="rId3" cstate="print"/>
          <a:srcRect/>
          <a:stretch>
            <a:fillRect/>
          </a:stretch>
        </p:blipFill>
        <p:spPr bwMode="auto">
          <a:xfrm>
            <a:off x="304800" y="1828800"/>
            <a:ext cx="1733550" cy="3227388"/>
          </a:xfrm>
          <a:prstGeom prst="rect">
            <a:avLst/>
          </a:prstGeom>
          <a:noFill/>
          <a:ln w="9525">
            <a:noFill/>
            <a:miter lim="800000"/>
            <a:headEnd/>
            <a:tailEnd/>
          </a:ln>
        </p:spPr>
      </p:pic>
      <p:pic>
        <p:nvPicPr>
          <p:cNvPr id="6149" name="Picture 6" descr="Venuswillendorfside"/>
          <p:cNvPicPr>
            <a:picLocks noChangeAspect="1" noChangeArrowheads="1"/>
          </p:cNvPicPr>
          <p:nvPr/>
        </p:nvPicPr>
        <p:blipFill>
          <a:blip r:embed="rId4" cstate="print"/>
          <a:srcRect/>
          <a:stretch>
            <a:fillRect/>
          </a:stretch>
        </p:blipFill>
        <p:spPr bwMode="auto">
          <a:xfrm>
            <a:off x="4800600" y="2362200"/>
            <a:ext cx="1412875" cy="3181350"/>
          </a:xfrm>
          <a:prstGeom prst="rect">
            <a:avLst/>
          </a:prstGeom>
          <a:noFill/>
          <a:ln w="9525">
            <a:noFill/>
            <a:miter lim="800000"/>
            <a:headEnd/>
            <a:tailEnd/>
          </a:ln>
        </p:spPr>
      </p:pic>
      <p:pic>
        <p:nvPicPr>
          <p:cNvPr id="6150" name="Picture 7" descr="willendorflower"/>
          <p:cNvPicPr>
            <a:picLocks noChangeAspect="1" noChangeArrowheads="1"/>
          </p:cNvPicPr>
          <p:nvPr/>
        </p:nvPicPr>
        <p:blipFill>
          <a:blip r:embed="rId5" cstate="print"/>
          <a:srcRect/>
          <a:stretch>
            <a:fillRect/>
          </a:stretch>
        </p:blipFill>
        <p:spPr bwMode="auto">
          <a:xfrm>
            <a:off x="6400800" y="2057400"/>
            <a:ext cx="2382838" cy="3200400"/>
          </a:xfrm>
          <a:prstGeom prst="rect">
            <a:avLst/>
          </a:prstGeom>
          <a:noFill/>
          <a:ln w="9525">
            <a:noFill/>
            <a:miter lim="800000"/>
            <a:headEnd/>
            <a:tailEnd/>
          </a:ln>
        </p:spPr>
      </p:pic>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2"/>
          <p:cNvPicPr>
            <a:picLocks noChangeAspect="1" noChangeArrowheads="1"/>
          </p:cNvPicPr>
          <p:nvPr/>
        </p:nvPicPr>
        <p:blipFill>
          <a:blip r:embed="rId2" cstate="print"/>
          <a:srcRect/>
          <a:stretch>
            <a:fillRect/>
          </a:stretch>
        </p:blipFill>
        <p:spPr bwMode="auto">
          <a:xfrm>
            <a:off x="2662238" y="0"/>
            <a:ext cx="4302125" cy="6858000"/>
          </a:xfrm>
          <a:prstGeom prst="rect">
            <a:avLst/>
          </a:prstGeom>
          <a:noFill/>
          <a:ln w="9525">
            <a:noFill/>
            <a:miter lim="800000"/>
            <a:headEnd/>
            <a:tailEnd/>
          </a:ln>
        </p:spPr>
      </p:pic>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5"/>
          <p:cNvPicPr>
            <a:picLocks noChangeAspect="1" noChangeArrowheads="1"/>
          </p:cNvPicPr>
          <p:nvPr/>
        </p:nvPicPr>
        <p:blipFill>
          <a:blip r:embed="rId2" cstate="print"/>
          <a:srcRect/>
          <a:stretch>
            <a:fillRect/>
          </a:stretch>
        </p:blipFill>
        <p:spPr bwMode="auto">
          <a:xfrm>
            <a:off x="2209800" y="152400"/>
            <a:ext cx="5029200" cy="6705600"/>
          </a:xfrm>
          <a:prstGeom prst="rect">
            <a:avLst/>
          </a:prstGeom>
          <a:noFill/>
          <a:ln w="9525">
            <a:noFill/>
            <a:miter lim="800000"/>
            <a:headEnd/>
            <a:tailEnd/>
          </a:ln>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4"/>
          <p:cNvPicPr>
            <a:picLocks noChangeAspect="1" noChangeArrowheads="1"/>
          </p:cNvPicPr>
          <p:nvPr/>
        </p:nvPicPr>
        <p:blipFill>
          <a:blip r:embed="rId2" cstate="print"/>
          <a:srcRect/>
          <a:stretch>
            <a:fillRect/>
          </a:stretch>
        </p:blipFill>
        <p:spPr bwMode="auto">
          <a:xfrm>
            <a:off x="1447800" y="2890838"/>
            <a:ext cx="6477000" cy="3700462"/>
          </a:xfrm>
          <a:prstGeom prst="rect">
            <a:avLst/>
          </a:prstGeom>
          <a:noFill/>
          <a:ln w="9525">
            <a:noFill/>
            <a:miter lim="800000"/>
            <a:headEnd/>
            <a:tailEnd/>
          </a:ln>
        </p:spPr>
      </p:pic>
      <p:pic>
        <p:nvPicPr>
          <p:cNvPr id="54275" name="Picture 5" descr="southeast_parthen_edited"/>
          <p:cNvPicPr>
            <a:picLocks noChangeAspect="1" noChangeArrowheads="1"/>
          </p:cNvPicPr>
          <p:nvPr/>
        </p:nvPicPr>
        <p:blipFill>
          <a:blip r:embed="rId3" cstate="print"/>
          <a:srcRect/>
          <a:stretch>
            <a:fillRect/>
          </a:stretch>
        </p:blipFill>
        <p:spPr bwMode="auto">
          <a:xfrm>
            <a:off x="3581400" y="457200"/>
            <a:ext cx="2549525" cy="2362200"/>
          </a:xfrm>
          <a:prstGeom prst="rect">
            <a:avLst/>
          </a:prstGeom>
          <a:noFill/>
          <a:ln w="9525">
            <a:noFill/>
            <a:miter lim="800000"/>
            <a:headEnd/>
            <a:tailEnd/>
          </a:ln>
        </p:spPr>
      </p:pic>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pPr eaLnBrk="1" hangingPunct="1"/>
            <a:r>
              <a:rPr lang="en-US" sz="1600" smtClean="0"/>
              <a:t>Many sculptures are of young</a:t>
            </a:r>
            <a:br>
              <a:rPr lang="en-US" sz="1600" smtClean="0"/>
            </a:br>
            <a:r>
              <a:rPr lang="en-US" sz="1600" smtClean="0"/>
              <a:t>men, to whom scholars gave the </a:t>
            </a:r>
            <a:r>
              <a:rPr lang="en-US" sz="1600" b="1" smtClean="0"/>
              <a:t>kouros</a:t>
            </a:r>
            <a:r>
              <a:rPr lang="en-US" sz="1600" smtClean="0"/>
              <a:t>, meaning “youth” or “boy.”</a:t>
            </a:r>
            <a:br>
              <a:rPr lang="en-US" sz="1600" smtClean="0"/>
            </a:br>
            <a:r>
              <a:rPr lang="en-US" sz="3200" smtClean="0"/>
              <a:t>archaic period</a:t>
            </a:r>
          </a:p>
        </p:txBody>
      </p:sp>
      <p:pic>
        <p:nvPicPr>
          <p:cNvPr id="55299" name="Picture 4" descr="kornos"/>
          <p:cNvPicPr>
            <a:picLocks noChangeAspect="1" noChangeArrowheads="1"/>
          </p:cNvPicPr>
          <p:nvPr/>
        </p:nvPicPr>
        <p:blipFill>
          <a:blip r:embed="rId2" cstate="print"/>
          <a:srcRect/>
          <a:stretch>
            <a:fillRect/>
          </a:stretch>
        </p:blipFill>
        <p:spPr bwMode="auto">
          <a:xfrm>
            <a:off x="3048000" y="1447800"/>
            <a:ext cx="3079750" cy="5257800"/>
          </a:xfrm>
          <a:prstGeom prst="rect">
            <a:avLst/>
          </a:prstGeom>
          <a:noFill/>
          <a:ln w="9525">
            <a:noFill/>
            <a:miter lim="800000"/>
            <a:headEnd/>
            <a:tailEnd/>
          </a:ln>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fontScale="90000"/>
          </a:bodyPr>
          <a:lstStyle/>
          <a:p>
            <a:pPr eaLnBrk="1" hangingPunct="1"/>
            <a:r>
              <a:rPr lang="en-US" sz="4000" smtClean="0"/>
              <a:t>the Classical style </a:t>
            </a:r>
            <a:br>
              <a:rPr lang="en-US" sz="4000" smtClean="0"/>
            </a:br>
            <a:r>
              <a:rPr lang="en-US" sz="2000" smtClean="0"/>
              <a:t>Kroisos</a:t>
            </a:r>
            <a:br>
              <a:rPr lang="en-US" sz="2000" smtClean="0"/>
            </a:br>
            <a:endParaRPr lang="en-US" sz="2000" smtClean="0"/>
          </a:p>
        </p:txBody>
      </p:sp>
      <p:pic>
        <p:nvPicPr>
          <p:cNvPr id="56323" name="Picture 4" descr="Kroisos1_edited"/>
          <p:cNvPicPr>
            <a:picLocks noChangeAspect="1" noChangeArrowheads="1"/>
          </p:cNvPicPr>
          <p:nvPr/>
        </p:nvPicPr>
        <p:blipFill>
          <a:blip r:embed="rId2" cstate="print"/>
          <a:srcRect/>
          <a:stretch>
            <a:fillRect/>
          </a:stretch>
        </p:blipFill>
        <p:spPr bwMode="auto">
          <a:xfrm>
            <a:off x="762000" y="990600"/>
            <a:ext cx="1981200" cy="5581650"/>
          </a:xfrm>
          <a:prstGeom prst="rect">
            <a:avLst/>
          </a:prstGeom>
          <a:noFill/>
          <a:ln w="9525">
            <a:noFill/>
            <a:miter lim="800000"/>
            <a:headEnd/>
            <a:tailEnd/>
          </a:ln>
        </p:spPr>
      </p:pic>
      <p:pic>
        <p:nvPicPr>
          <p:cNvPr id="56324" name="Picture 5" descr="Kroisos_edited"/>
          <p:cNvPicPr>
            <a:picLocks noChangeAspect="1" noChangeArrowheads="1"/>
          </p:cNvPicPr>
          <p:nvPr/>
        </p:nvPicPr>
        <p:blipFill>
          <a:blip r:embed="rId3" cstate="print"/>
          <a:srcRect/>
          <a:stretch>
            <a:fillRect/>
          </a:stretch>
        </p:blipFill>
        <p:spPr bwMode="auto">
          <a:xfrm>
            <a:off x="3352800" y="1143000"/>
            <a:ext cx="2540000" cy="5562600"/>
          </a:xfrm>
          <a:prstGeom prst="rect">
            <a:avLst/>
          </a:prstGeom>
          <a:noFill/>
          <a:ln w="9525">
            <a:noFill/>
            <a:miter lim="800000"/>
            <a:headEnd/>
            <a:tailEnd/>
          </a:ln>
        </p:spPr>
      </p:pic>
      <p:pic>
        <p:nvPicPr>
          <p:cNvPr id="56325" name="Picture 6" descr="Kroisos2_edited"/>
          <p:cNvPicPr>
            <a:picLocks noChangeAspect="1" noChangeArrowheads="1"/>
          </p:cNvPicPr>
          <p:nvPr/>
        </p:nvPicPr>
        <p:blipFill>
          <a:blip r:embed="rId4" cstate="print"/>
          <a:srcRect/>
          <a:stretch>
            <a:fillRect/>
          </a:stretch>
        </p:blipFill>
        <p:spPr bwMode="auto">
          <a:xfrm>
            <a:off x="6400800" y="1143000"/>
            <a:ext cx="2014538" cy="5562600"/>
          </a:xfrm>
          <a:prstGeom prst="rect">
            <a:avLst/>
          </a:prstGeom>
          <a:noFill/>
          <a:ln w="9525">
            <a:noFill/>
            <a:miter lim="800000"/>
            <a:headEnd/>
            <a:tailEnd/>
          </a:ln>
        </p:spPr>
      </p:pic>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5"/>
          <p:cNvPicPr>
            <a:picLocks noChangeAspect="1" noChangeArrowheads="1"/>
          </p:cNvPicPr>
          <p:nvPr/>
        </p:nvPicPr>
        <p:blipFill>
          <a:blip r:embed="rId2" cstate="print"/>
          <a:srcRect/>
          <a:stretch>
            <a:fillRect/>
          </a:stretch>
        </p:blipFill>
        <p:spPr bwMode="auto">
          <a:xfrm>
            <a:off x="228600" y="325438"/>
            <a:ext cx="8915400" cy="6051550"/>
          </a:xfrm>
          <a:prstGeom prst="rect">
            <a:avLst/>
          </a:prstGeom>
          <a:noFill/>
          <a:ln w="9525">
            <a:noFill/>
            <a:miter lim="800000"/>
            <a:headEnd/>
            <a:tailEnd/>
          </a:ln>
        </p:spPr>
      </p:pic>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a:xfrm>
            <a:off x="533400" y="152400"/>
            <a:ext cx="8229600" cy="715963"/>
          </a:xfrm>
        </p:spPr>
        <p:txBody>
          <a:bodyPr>
            <a:normAutofit fontScale="90000"/>
          </a:bodyPr>
          <a:lstStyle/>
          <a:p>
            <a:pPr eaLnBrk="1" hangingPunct="1"/>
            <a:r>
              <a:rPr lang="en-US" sz="1600" smtClean="0"/>
              <a:t>Greek art is known as </a:t>
            </a:r>
            <a:r>
              <a:rPr lang="en-US" sz="1600" b="1" smtClean="0"/>
              <a:t>Hellenistic—“</a:t>
            </a:r>
            <a:r>
              <a:rPr lang="en-US" sz="1600" smtClean="0"/>
              <a:t>a term that refers to the spread of the Greek culture eastward through Asia Minor, Egypt, and Mesopotamia—lands that had been conquered by the Macedonian Greek ruler Alexander the Great. Dramatic  emotion and turbulence</a:t>
            </a:r>
          </a:p>
        </p:txBody>
      </p:sp>
      <p:pic>
        <p:nvPicPr>
          <p:cNvPr id="58371" name="Picture 4"/>
          <p:cNvPicPr>
            <a:picLocks noChangeAspect="1" noChangeArrowheads="1"/>
          </p:cNvPicPr>
          <p:nvPr/>
        </p:nvPicPr>
        <p:blipFill>
          <a:blip r:embed="rId2" cstate="print"/>
          <a:srcRect/>
          <a:stretch>
            <a:fillRect/>
          </a:stretch>
        </p:blipFill>
        <p:spPr bwMode="auto">
          <a:xfrm>
            <a:off x="1676400" y="990600"/>
            <a:ext cx="5867400" cy="5540375"/>
          </a:xfrm>
          <a:prstGeom prst="rect">
            <a:avLst/>
          </a:prstGeom>
          <a:noFill/>
          <a:ln w="9525">
            <a:noFill/>
            <a:miter lim="800000"/>
            <a:headEnd/>
            <a:tailEnd/>
          </a:ln>
        </p:spPr>
      </p:pic>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Grp="1" noChangeArrowheads="1"/>
          </p:cNvSpPr>
          <p:nvPr>
            <p:ph type="ctrTitle"/>
          </p:nvPr>
        </p:nvSpPr>
        <p:spPr/>
        <p:txBody>
          <a:bodyPr/>
          <a:lstStyle/>
          <a:p>
            <a:pPr eaLnBrk="1" hangingPunct="1"/>
            <a:r>
              <a:rPr lang="en-US" smtClean="0"/>
              <a:t>Age of the Conquerors: Roman Art</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2000" smtClean="0"/>
              <a:t>Beginning 510 B.C.E.  Became an Empire 27 B.C.E. when Augustus took the   title of “Caesar.” At its height in A.D. 117</a:t>
            </a:r>
          </a:p>
        </p:txBody>
      </p:sp>
      <p:pic>
        <p:nvPicPr>
          <p:cNvPr id="61443" name="Picture 4" descr="RomeMap"/>
          <p:cNvPicPr>
            <a:picLocks noChangeAspect="1" noChangeArrowheads="1"/>
          </p:cNvPicPr>
          <p:nvPr/>
        </p:nvPicPr>
        <p:blipFill>
          <a:blip r:embed="rId2" cstate="print">
            <a:lum bright="2000" contrast="2000"/>
          </a:blip>
          <a:srcRect/>
          <a:stretch>
            <a:fillRect/>
          </a:stretch>
        </p:blipFill>
        <p:spPr bwMode="auto">
          <a:xfrm>
            <a:off x="914400" y="1054100"/>
            <a:ext cx="7696200" cy="5803900"/>
          </a:xfrm>
          <a:prstGeom prst="rect">
            <a:avLst/>
          </a:prstGeom>
          <a:noFill/>
          <a:ln w="9525">
            <a:noFill/>
            <a:miter lim="800000"/>
            <a:headEnd/>
            <a:tailEnd/>
          </a:ln>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en-US" sz="2000" smtClean="0"/>
              <a:t>The Romans admired the works of the Greeks.</a:t>
            </a:r>
            <a:br>
              <a:rPr lang="en-US" sz="2000" smtClean="0"/>
            </a:br>
            <a:r>
              <a:rPr lang="en-US" sz="2000" smtClean="0"/>
              <a:t/>
            </a:r>
            <a:br>
              <a:rPr lang="en-US" sz="2000" smtClean="0"/>
            </a:br>
            <a:r>
              <a:rPr lang="en-US" sz="2000" smtClean="0"/>
              <a:t>They took their works back to Rome as well as Commissioned works</a:t>
            </a:r>
          </a:p>
        </p:txBody>
      </p:sp>
      <p:pic>
        <p:nvPicPr>
          <p:cNvPr id="62467" name="Picture 4"/>
          <p:cNvPicPr>
            <a:picLocks noChangeAspect="1" noChangeArrowheads="1"/>
          </p:cNvPicPr>
          <p:nvPr/>
        </p:nvPicPr>
        <p:blipFill>
          <a:blip r:embed="rId2" cstate="print"/>
          <a:srcRect/>
          <a:stretch>
            <a:fillRect/>
          </a:stretch>
        </p:blipFill>
        <p:spPr bwMode="auto">
          <a:xfrm>
            <a:off x="838200" y="1447800"/>
            <a:ext cx="2276475" cy="5095875"/>
          </a:xfrm>
          <a:prstGeom prst="rect">
            <a:avLst/>
          </a:prstGeom>
          <a:noFill/>
          <a:ln w="9525">
            <a:noFill/>
            <a:miter lim="800000"/>
            <a:headEnd/>
            <a:tailEnd/>
          </a:ln>
        </p:spPr>
      </p:pic>
      <p:pic>
        <p:nvPicPr>
          <p:cNvPr id="62468" name="Picture 5"/>
          <p:cNvPicPr>
            <a:picLocks noChangeAspect="1" noChangeArrowheads="1"/>
          </p:cNvPicPr>
          <p:nvPr/>
        </p:nvPicPr>
        <p:blipFill>
          <a:blip r:embed="rId3" cstate="print"/>
          <a:srcRect/>
          <a:stretch>
            <a:fillRect/>
          </a:stretch>
        </p:blipFill>
        <p:spPr bwMode="auto">
          <a:xfrm>
            <a:off x="4800600" y="1295400"/>
            <a:ext cx="3654425" cy="5334000"/>
          </a:xfrm>
          <a:prstGeom prst="rect">
            <a:avLst/>
          </a:prstGeom>
          <a:noFill/>
          <a:ln w="9525">
            <a:noFill/>
            <a:miter lim="800000"/>
            <a:headEnd/>
            <a:tailEnd/>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74638"/>
            <a:ext cx="8229600" cy="411162"/>
          </a:xfrm>
        </p:spPr>
        <p:txBody>
          <a:bodyPr>
            <a:normAutofit fontScale="90000"/>
          </a:bodyPr>
          <a:lstStyle/>
          <a:p>
            <a:pPr eaLnBrk="1" hangingPunct="1"/>
            <a:r>
              <a:rPr lang="en-US" sz="3200" smtClean="0"/>
              <a:t>Neolithic Stonehenge</a:t>
            </a:r>
          </a:p>
        </p:txBody>
      </p:sp>
      <p:pic>
        <p:nvPicPr>
          <p:cNvPr id="7171" name="Picture 4" descr="Stonehenge_edited"/>
          <p:cNvPicPr>
            <a:picLocks noChangeAspect="1" noChangeArrowheads="1"/>
          </p:cNvPicPr>
          <p:nvPr/>
        </p:nvPicPr>
        <p:blipFill>
          <a:blip r:embed="rId2" cstate="print"/>
          <a:srcRect/>
          <a:stretch>
            <a:fillRect/>
          </a:stretch>
        </p:blipFill>
        <p:spPr bwMode="auto">
          <a:xfrm>
            <a:off x="533400" y="762000"/>
            <a:ext cx="8153400" cy="5907088"/>
          </a:xfrm>
          <a:prstGeom prst="rect">
            <a:avLst/>
          </a:prstGeom>
          <a:noFill/>
          <a:ln w="9525">
            <a:noFill/>
            <a:miter lim="800000"/>
            <a:headEnd/>
            <a:tailEnd/>
          </a:ln>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pPr eaLnBrk="1" hangingPunct="1"/>
            <a:r>
              <a:rPr lang="en-US" sz="2400" smtClean="0"/>
              <a:t>Roman art was more realistic in its portrayal of individuals.</a:t>
            </a:r>
            <a:br>
              <a:rPr lang="en-US" sz="2400" smtClean="0"/>
            </a:br>
            <a:r>
              <a:rPr lang="en-US" sz="2000" smtClean="0"/>
              <a:t>Double portrait of Graidias M. L. Chrite and</a:t>
            </a:r>
            <a:r>
              <a:rPr lang="en-US" sz="3200" smtClean="0"/>
              <a:t> </a:t>
            </a:r>
            <a:r>
              <a:rPr lang="en-US" sz="2000" smtClean="0"/>
              <a:t>M. Graditidas</a:t>
            </a:r>
            <a:r>
              <a:rPr lang="en-US" sz="4000" smtClean="0"/>
              <a:t> </a:t>
            </a:r>
            <a:r>
              <a:rPr lang="en-US" sz="2000" smtClean="0"/>
              <a:t>Libanus. Late 1</a:t>
            </a:r>
            <a:r>
              <a:rPr lang="en-US" sz="2000" baseline="30000" smtClean="0"/>
              <a:t>st</a:t>
            </a:r>
            <a:r>
              <a:rPr lang="en-US" sz="2000" smtClean="0"/>
              <a:t> century B. C. E.</a:t>
            </a:r>
          </a:p>
        </p:txBody>
      </p:sp>
      <p:pic>
        <p:nvPicPr>
          <p:cNvPr id="63491" name="Picture 4"/>
          <p:cNvPicPr>
            <a:picLocks noChangeAspect="1" noChangeArrowheads="1"/>
          </p:cNvPicPr>
          <p:nvPr/>
        </p:nvPicPr>
        <p:blipFill>
          <a:blip r:embed="rId2" cstate="print"/>
          <a:srcRect/>
          <a:stretch>
            <a:fillRect/>
          </a:stretch>
        </p:blipFill>
        <p:spPr bwMode="auto">
          <a:xfrm>
            <a:off x="1219200" y="1676400"/>
            <a:ext cx="6629400" cy="4972050"/>
          </a:xfrm>
          <a:prstGeom prst="rect">
            <a:avLst/>
          </a:prstGeom>
          <a:noFill/>
          <a:ln w="9525">
            <a:noFill/>
            <a:miter lim="800000"/>
            <a:headEnd/>
            <a:tailEnd/>
          </a:ln>
        </p:spPr>
      </p:pic>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a:xfrm>
            <a:off x="457200" y="274638"/>
            <a:ext cx="8229600" cy="715962"/>
          </a:xfrm>
        </p:spPr>
        <p:txBody>
          <a:bodyPr/>
          <a:lstStyle/>
          <a:p>
            <a:pPr eaLnBrk="1" hangingPunct="1"/>
            <a:r>
              <a:rPr lang="en-US" sz="2000" b="1" smtClean="0"/>
              <a:t>Equestrian Portrait-</a:t>
            </a:r>
            <a:r>
              <a:rPr lang="en-US" sz="2000" smtClean="0"/>
              <a:t> the portrayal of an admired leader on horseback</a:t>
            </a:r>
          </a:p>
        </p:txBody>
      </p:sp>
      <p:pic>
        <p:nvPicPr>
          <p:cNvPr id="64515" name="Picture 4" descr="marcus_aurelius_bronze_statue29_edited"/>
          <p:cNvPicPr>
            <a:picLocks noChangeAspect="1" noChangeArrowheads="1"/>
          </p:cNvPicPr>
          <p:nvPr/>
        </p:nvPicPr>
        <p:blipFill>
          <a:blip r:embed="rId2" cstate="print"/>
          <a:srcRect/>
          <a:stretch>
            <a:fillRect/>
          </a:stretch>
        </p:blipFill>
        <p:spPr bwMode="auto">
          <a:xfrm>
            <a:off x="0" y="1752600"/>
            <a:ext cx="4800600" cy="3624263"/>
          </a:xfrm>
          <a:prstGeom prst="rect">
            <a:avLst/>
          </a:prstGeom>
          <a:noFill/>
          <a:ln w="9525">
            <a:noFill/>
            <a:miter lim="800000"/>
            <a:headEnd/>
            <a:tailEnd/>
          </a:ln>
        </p:spPr>
      </p:pic>
      <p:pic>
        <p:nvPicPr>
          <p:cNvPr id="64516" name="Picture 5" descr="marcus_aurelius_edited"/>
          <p:cNvPicPr>
            <a:picLocks noChangeAspect="1" noChangeArrowheads="1"/>
          </p:cNvPicPr>
          <p:nvPr/>
        </p:nvPicPr>
        <p:blipFill>
          <a:blip r:embed="rId3" cstate="print"/>
          <a:srcRect/>
          <a:stretch>
            <a:fillRect/>
          </a:stretch>
        </p:blipFill>
        <p:spPr bwMode="auto">
          <a:xfrm>
            <a:off x="4953000" y="1371600"/>
            <a:ext cx="4191000" cy="4164013"/>
          </a:xfrm>
          <a:prstGeom prst="rect">
            <a:avLst/>
          </a:prstGeom>
          <a:noFill/>
          <a:ln w="9525">
            <a:noFill/>
            <a:miter lim="800000"/>
            <a:headEnd/>
            <a:tailEnd/>
          </a:ln>
        </p:spPr>
      </p:pic>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2"/>
          <p:cNvSpPr>
            <a:spLocks noGrp="1" noChangeArrowheads="1"/>
          </p:cNvSpPr>
          <p:nvPr>
            <p:ph type="title"/>
          </p:nvPr>
        </p:nvSpPr>
        <p:spPr/>
        <p:txBody>
          <a:bodyPr/>
          <a:lstStyle/>
          <a:p>
            <a:pPr eaLnBrk="1" hangingPunct="1"/>
            <a:r>
              <a:rPr lang="en-US" sz="2400" smtClean="0"/>
              <a:t>Paintings by the Romans</a:t>
            </a:r>
            <a:r>
              <a:rPr lang="en-US" sz="4000" smtClean="0"/>
              <a:t> </a:t>
            </a:r>
            <a:r>
              <a:rPr lang="en-US" sz="2800" smtClean="0"/>
              <a:t>at Villa of Mysteries, Pompeii 50 </a:t>
            </a:r>
            <a:r>
              <a:rPr lang="en-US" sz="1800" b="1" smtClean="0"/>
              <a:t>B.C.E</a:t>
            </a:r>
            <a:r>
              <a:rPr lang="en-US" sz="2800" b="1" smtClean="0"/>
              <a:t>.</a:t>
            </a:r>
            <a:r>
              <a:rPr lang="en-US" sz="2800" smtClean="0"/>
              <a:t> Fresco</a:t>
            </a:r>
          </a:p>
        </p:txBody>
      </p:sp>
      <p:pic>
        <p:nvPicPr>
          <p:cNvPr id="65539" name="Picture 4" descr="wall paintings_edited"/>
          <p:cNvPicPr>
            <a:picLocks noChangeAspect="1" noChangeArrowheads="1"/>
          </p:cNvPicPr>
          <p:nvPr/>
        </p:nvPicPr>
        <p:blipFill>
          <a:blip r:embed="rId2" cstate="print"/>
          <a:srcRect/>
          <a:stretch>
            <a:fillRect/>
          </a:stretch>
        </p:blipFill>
        <p:spPr bwMode="auto">
          <a:xfrm>
            <a:off x="304800" y="1981200"/>
            <a:ext cx="8229600" cy="3657600"/>
          </a:xfrm>
          <a:prstGeom prst="rect">
            <a:avLst/>
          </a:prstGeom>
          <a:noFill/>
          <a:ln w="9525">
            <a:noFill/>
            <a:miter lim="800000"/>
            <a:headEnd/>
            <a:tailEnd/>
          </a:ln>
        </p:spPr>
      </p:pic>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ac881732"/>
          <p:cNvPicPr>
            <a:picLocks noChangeAspect="1" noChangeArrowheads="1"/>
          </p:cNvPicPr>
          <p:nvPr/>
        </p:nvPicPr>
        <p:blipFill>
          <a:blip r:embed="rId2" cstate="print"/>
          <a:srcRect/>
          <a:stretch>
            <a:fillRect/>
          </a:stretch>
        </p:blipFill>
        <p:spPr bwMode="auto">
          <a:xfrm>
            <a:off x="609600" y="685800"/>
            <a:ext cx="8153400" cy="5449888"/>
          </a:xfrm>
          <a:prstGeom prst="rect">
            <a:avLst/>
          </a:prstGeom>
          <a:noFill/>
          <a:ln w="9525">
            <a:noFill/>
            <a:miter lim="800000"/>
            <a:headEnd/>
            <a:tailEnd/>
          </a:ln>
        </p:spPr>
      </p:pic>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4" descr="ac881734"/>
          <p:cNvPicPr>
            <a:picLocks noChangeAspect="1" noChangeArrowheads="1"/>
          </p:cNvPicPr>
          <p:nvPr/>
        </p:nvPicPr>
        <p:blipFill>
          <a:blip r:embed="rId2" cstate="print"/>
          <a:srcRect/>
          <a:stretch>
            <a:fillRect/>
          </a:stretch>
        </p:blipFill>
        <p:spPr bwMode="auto">
          <a:xfrm>
            <a:off x="228600" y="725488"/>
            <a:ext cx="8458200" cy="5557837"/>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a:xfrm>
            <a:off x="457200" y="274638"/>
            <a:ext cx="8229600" cy="563562"/>
          </a:xfrm>
        </p:spPr>
        <p:txBody>
          <a:bodyPr>
            <a:normAutofit fontScale="90000"/>
          </a:bodyPr>
          <a:lstStyle/>
          <a:p>
            <a:pPr eaLnBrk="1" hangingPunct="1"/>
            <a:r>
              <a:rPr lang="en-US" sz="4000" smtClean="0"/>
              <a:t>Roman Colosseum</a:t>
            </a:r>
          </a:p>
        </p:txBody>
      </p:sp>
      <p:sp>
        <p:nvSpPr>
          <p:cNvPr id="68611" name="Rectangle 4"/>
          <p:cNvSpPr>
            <a:spLocks noGrp="1" noChangeArrowheads="1"/>
          </p:cNvSpPr>
          <p:nvPr>
            <p:ph type="body" idx="1"/>
          </p:nvPr>
        </p:nvSpPr>
        <p:spPr>
          <a:xfrm>
            <a:off x="381000" y="1143000"/>
            <a:ext cx="8305800" cy="4983163"/>
          </a:xfrm>
        </p:spPr>
        <p:txBody>
          <a:bodyPr/>
          <a:lstStyle/>
          <a:p>
            <a:pPr eaLnBrk="1" hangingPunct="1">
              <a:lnSpc>
                <a:spcPct val="80000"/>
              </a:lnSpc>
            </a:pPr>
            <a:r>
              <a:rPr lang="en-US" sz="1600" smtClean="0"/>
              <a:t>The Colosseum is roughly elliptical in shape </a:t>
            </a:r>
          </a:p>
          <a:p>
            <a:pPr eaLnBrk="1" hangingPunct="1">
              <a:lnSpc>
                <a:spcPct val="80000"/>
              </a:lnSpc>
            </a:pPr>
            <a:r>
              <a:rPr lang="en-US" sz="1600" smtClean="0"/>
              <a:t>The overall height of the building is 48,5 metres (159’) </a:t>
            </a:r>
          </a:p>
          <a:p>
            <a:pPr eaLnBrk="1" hangingPunct="1">
              <a:lnSpc>
                <a:spcPct val="80000"/>
              </a:lnSpc>
            </a:pPr>
            <a:r>
              <a:rPr lang="en-US" sz="1600" smtClean="0"/>
              <a:t>The arena measures 76 m by 44 </a:t>
            </a:r>
          </a:p>
          <a:p>
            <a:pPr eaLnBrk="1" hangingPunct="1">
              <a:lnSpc>
                <a:spcPct val="80000"/>
              </a:lnSpc>
            </a:pPr>
            <a:r>
              <a:rPr lang="en-US" sz="1600" smtClean="0"/>
              <a:t>The building stands on a base of 2 steps; there are 3 floors of arcades and a 4th storey with windows (see image on the right). </a:t>
            </a:r>
          </a:p>
          <a:p>
            <a:pPr eaLnBrk="1" hangingPunct="1">
              <a:lnSpc>
                <a:spcPct val="80000"/>
              </a:lnSpc>
            </a:pPr>
            <a:r>
              <a:rPr lang="en-US" sz="1600" smtClean="0"/>
              <a:t>There were 80 arches on every floor, divided by pillars with a half column.</a:t>
            </a:r>
          </a:p>
          <a:p>
            <a:pPr eaLnBrk="1" hangingPunct="1">
              <a:lnSpc>
                <a:spcPct val="80000"/>
              </a:lnSpc>
            </a:pPr>
            <a:r>
              <a:rPr lang="en-US" sz="1600" smtClean="0"/>
              <a:t> The ground floor half columns are doric in style, those of the second floor are ionic and those of the upper floor Corinthian. The attic is divided into panels by Corinthian columns, with a rectangular window every second panel.</a:t>
            </a:r>
          </a:p>
          <a:p>
            <a:pPr eaLnBrk="1" hangingPunct="1">
              <a:lnSpc>
                <a:spcPct val="80000"/>
              </a:lnSpc>
            </a:pPr>
            <a:r>
              <a:rPr lang="en-US" sz="1600" smtClean="0"/>
              <a:t>The arches are 4.20 m. (13’9") wide and 7.05 m (23’1") high on the ground floor; on the upper floors they are only 6.45 m (21’2") high </a:t>
            </a:r>
          </a:p>
          <a:p>
            <a:pPr eaLnBrk="1" hangingPunct="1">
              <a:lnSpc>
                <a:spcPct val="80000"/>
              </a:lnSpc>
            </a:pPr>
            <a:r>
              <a:rPr lang="en-US" sz="1600" smtClean="0"/>
              <a:t>The seating was raised 3.60 m above the arena, and it has a gradient of 37° </a:t>
            </a:r>
          </a:p>
          <a:p>
            <a:pPr eaLnBrk="1" hangingPunct="1">
              <a:lnSpc>
                <a:spcPct val="80000"/>
              </a:lnSpc>
            </a:pPr>
            <a:r>
              <a:rPr lang="en-US" sz="1600" smtClean="0"/>
              <a:t>The ancient capacity is calculated between 50.000 and 75.000 spectators </a:t>
            </a:r>
          </a:p>
          <a:p>
            <a:pPr eaLnBrk="1" hangingPunct="1">
              <a:lnSpc>
                <a:spcPct val="80000"/>
              </a:lnSpc>
            </a:pPr>
            <a:r>
              <a:rPr lang="en-US" sz="1600" smtClean="0"/>
              <a:t>300 tons of metal were used for the iron clamps that connected the limestone blocks together </a:t>
            </a:r>
          </a:p>
          <a:p>
            <a:pPr eaLnBrk="1" hangingPunct="1">
              <a:lnSpc>
                <a:spcPct val="80000"/>
              </a:lnSpc>
            </a:pPr>
            <a:r>
              <a:rPr lang="en-US" sz="1600" smtClean="0"/>
              <a:t>The ground floor, in limestone, is 90 cm thick on average </a:t>
            </a:r>
          </a:p>
          <a:p>
            <a:pPr eaLnBrk="1" hangingPunct="1">
              <a:lnSpc>
                <a:spcPct val="80000"/>
              </a:lnSpc>
            </a:pPr>
            <a:r>
              <a:rPr lang="en-US" sz="1600" smtClean="0"/>
              <a:t>Over 100.000 cubic metres of travertine stone were used (45.000 for the external wall only) </a:t>
            </a:r>
          </a:p>
          <a:p>
            <a:pPr eaLnBrk="1" hangingPunct="1">
              <a:lnSpc>
                <a:spcPct val="80000"/>
              </a:lnSpc>
            </a:pPr>
            <a:r>
              <a:rPr lang="en-US" sz="1600" smtClean="0"/>
              <a:t>A road about 20 km long was built to transport the travertine stones from the quarries near Tivoli </a:t>
            </a:r>
          </a:p>
          <a:p>
            <a:pPr eaLnBrk="1" hangingPunct="1">
              <a:lnSpc>
                <a:spcPct val="80000"/>
              </a:lnSpc>
            </a:pPr>
            <a:r>
              <a:rPr lang="en-US" sz="1600" smtClean="0"/>
              <a:t>All around the top there were sockets for 240 wooden beams which supported the awning.</a:t>
            </a:r>
          </a:p>
          <a:p>
            <a:pPr eaLnBrk="1" hangingPunct="1">
              <a:lnSpc>
                <a:spcPct val="80000"/>
              </a:lnSpc>
            </a:pPr>
            <a:endParaRPr lang="en-US" sz="1600" smtClean="0"/>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4" descr="untitled DiAGRAM"/>
          <p:cNvPicPr>
            <a:picLocks noChangeAspect="1" noChangeArrowheads="1"/>
          </p:cNvPicPr>
          <p:nvPr/>
        </p:nvPicPr>
        <p:blipFill>
          <a:blip r:embed="rId2" cstate="print"/>
          <a:srcRect/>
          <a:stretch>
            <a:fillRect/>
          </a:stretch>
        </p:blipFill>
        <p:spPr bwMode="auto">
          <a:xfrm>
            <a:off x="0" y="190500"/>
            <a:ext cx="9144000" cy="6653213"/>
          </a:xfrm>
          <a:prstGeom prst="rect">
            <a:avLst/>
          </a:prstGeom>
          <a:noFill/>
          <a:ln w="9525">
            <a:noFill/>
            <a:miter lim="800000"/>
            <a:headEnd/>
            <a:tailEnd/>
          </a:ln>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colosseum reb"/>
          <p:cNvPicPr>
            <a:picLocks noChangeAspect="1" noChangeArrowheads="1"/>
          </p:cNvPicPr>
          <p:nvPr/>
        </p:nvPicPr>
        <p:blipFill>
          <a:blip r:embed="rId2" cstate="print"/>
          <a:srcRect/>
          <a:stretch>
            <a:fillRect/>
          </a:stretch>
        </p:blipFill>
        <p:spPr bwMode="auto">
          <a:xfrm>
            <a:off x="0" y="1254125"/>
            <a:ext cx="9144000" cy="5354638"/>
          </a:xfrm>
          <a:prstGeom prst="rect">
            <a:avLst/>
          </a:prstGeom>
          <a:noFill/>
          <a:ln w="9525">
            <a:noFill/>
            <a:miter lim="800000"/>
            <a:headEnd/>
            <a:tailEnd/>
          </a:ln>
        </p:spPr>
      </p:pic>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ChangeArrowheads="1"/>
          </p:cNvSpPr>
          <p:nvPr>
            <p:ph type="title"/>
          </p:nvPr>
        </p:nvSpPr>
        <p:spPr>
          <a:xfrm>
            <a:off x="4572000" y="274638"/>
            <a:ext cx="4114800" cy="1143000"/>
          </a:xfrm>
        </p:spPr>
        <p:txBody>
          <a:bodyPr/>
          <a:lstStyle/>
          <a:p>
            <a:pPr eaLnBrk="1" hangingPunct="1"/>
            <a:r>
              <a:rPr lang="en-US" sz="3200" smtClean="0"/>
              <a:t>Artemidores, from Fayum. 100-200</a:t>
            </a:r>
            <a:r>
              <a:rPr lang="en-US" sz="3600" smtClean="0"/>
              <a:t> </a:t>
            </a:r>
            <a:r>
              <a:rPr lang="en-US" sz="1800" smtClean="0"/>
              <a:t>C.E.</a:t>
            </a:r>
          </a:p>
        </p:txBody>
      </p:sp>
      <p:pic>
        <p:nvPicPr>
          <p:cNvPr id="71683" name="Picture 4" descr="isis4"/>
          <p:cNvPicPr>
            <a:picLocks noChangeAspect="1" noChangeArrowheads="1"/>
          </p:cNvPicPr>
          <p:nvPr/>
        </p:nvPicPr>
        <p:blipFill>
          <a:blip r:embed="rId2" cstate="print"/>
          <a:srcRect/>
          <a:stretch>
            <a:fillRect/>
          </a:stretch>
        </p:blipFill>
        <p:spPr bwMode="auto">
          <a:xfrm>
            <a:off x="5867400" y="1362075"/>
            <a:ext cx="2638425" cy="5495925"/>
          </a:xfrm>
          <a:prstGeom prst="rect">
            <a:avLst/>
          </a:prstGeom>
          <a:noFill/>
          <a:ln w="9525">
            <a:noFill/>
            <a:miter lim="800000"/>
            <a:headEnd/>
            <a:tailEnd/>
          </a:ln>
        </p:spPr>
      </p:pic>
      <p:pic>
        <p:nvPicPr>
          <p:cNvPr id="71684" name="Picture 5" descr="isis5"/>
          <p:cNvPicPr>
            <a:picLocks noChangeAspect="1" noChangeArrowheads="1"/>
          </p:cNvPicPr>
          <p:nvPr/>
        </p:nvPicPr>
        <p:blipFill>
          <a:blip r:embed="rId3" cstate="print"/>
          <a:srcRect/>
          <a:stretch>
            <a:fillRect/>
          </a:stretch>
        </p:blipFill>
        <p:spPr bwMode="auto">
          <a:xfrm>
            <a:off x="2819400" y="1333500"/>
            <a:ext cx="2352675" cy="5524500"/>
          </a:xfrm>
          <a:prstGeom prst="rect">
            <a:avLst/>
          </a:prstGeom>
          <a:noFill/>
          <a:ln w="9525">
            <a:noFill/>
            <a:miter lim="800000"/>
            <a:headEnd/>
            <a:tailEnd/>
          </a:ln>
        </p:spPr>
      </p:pic>
      <p:pic>
        <p:nvPicPr>
          <p:cNvPr id="71685" name="Picture 6"/>
          <p:cNvPicPr>
            <a:picLocks noChangeAspect="1" noChangeArrowheads="1"/>
          </p:cNvPicPr>
          <p:nvPr/>
        </p:nvPicPr>
        <p:blipFill>
          <a:blip r:embed="rId4" cstate="print"/>
          <a:srcRect/>
          <a:stretch>
            <a:fillRect/>
          </a:stretch>
        </p:blipFill>
        <p:spPr bwMode="auto">
          <a:xfrm>
            <a:off x="228600" y="0"/>
            <a:ext cx="1847850" cy="6467475"/>
          </a:xfrm>
          <a:prstGeom prst="rect">
            <a:avLst/>
          </a:prstGeom>
          <a:noFill/>
          <a:ln w="9525">
            <a:noFill/>
            <a:miter lim="800000"/>
            <a:headEnd/>
            <a:tailEnd/>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smtClean="0"/>
              <a:t>Ex. Of Neolithic daily life</a:t>
            </a:r>
          </a:p>
        </p:txBody>
      </p:sp>
      <p:pic>
        <p:nvPicPr>
          <p:cNvPr id="8195" name="Picture 4" descr="hg_d_tass_d2"/>
          <p:cNvPicPr>
            <a:picLocks noChangeAspect="1" noChangeArrowheads="1"/>
          </p:cNvPicPr>
          <p:nvPr/>
        </p:nvPicPr>
        <p:blipFill>
          <a:blip r:embed="rId2" cstate="print"/>
          <a:srcRect/>
          <a:stretch>
            <a:fillRect/>
          </a:stretch>
        </p:blipFill>
        <p:spPr bwMode="auto">
          <a:xfrm>
            <a:off x="3733800" y="1600200"/>
            <a:ext cx="4289425" cy="4876800"/>
          </a:xfrm>
          <a:prstGeom prst="rect">
            <a:avLst/>
          </a:prstGeom>
          <a:noFill/>
          <a:ln w="9525">
            <a:noFill/>
            <a:miter lim="800000"/>
            <a:headEnd/>
            <a:tailEnd/>
          </a:ln>
        </p:spPr>
      </p:pic>
      <p:pic>
        <p:nvPicPr>
          <p:cNvPr id="8196" name="Picture 5" descr="hg_d_tass_lmap"/>
          <p:cNvPicPr>
            <a:picLocks noChangeAspect="1" noChangeArrowheads="1"/>
          </p:cNvPicPr>
          <p:nvPr/>
        </p:nvPicPr>
        <p:blipFill>
          <a:blip r:embed="rId3" cstate="print"/>
          <a:srcRect/>
          <a:stretch>
            <a:fillRect/>
          </a:stretch>
        </p:blipFill>
        <p:spPr bwMode="auto">
          <a:xfrm>
            <a:off x="762000" y="2057400"/>
            <a:ext cx="2190750" cy="2514600"/>
          </a:xfrm>
          <a:prstGeom prst="rect">
            <a:avLst/>
          </a:prstGeom>
          <a:noFill/>
          <a:ln w="9525">
            <a:noFill/>
            <a:miter lim="800000"/>
            <a:headEnd/>
            <a:tailEnd/>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57200"/>
            <a:ext cx="8229600" cy="533400"/>
          </a:xfrm>
        </p:spPr>
        <p:txBody>
          <a:bodyPr>
            <a:normAutofit fontScale="90000"/>
          </a:bodyPr>
          <a:lstStyle/>
          <a:p>
            <a:pPr eaLnBrk="1" hangingPunct="1"/>
            <a:r>
              <a:rPr lang="en-US" sz="1600" smtClean="0"/>
              <a:t>Women and Cattle. Rock painting at Tassili n’ Aijer, Algeria. Pastoralist style, after</a:t>
            </a:r>
            <a:br>
              <a:rPr lang="en-US" sz="1600" smtClean="0"/>
            </a:br>
            <a:r>
              <a:rPr lang="en-US" sz="1600" smtClean="0"/>
              <a:t>5000 </a:t>
            </a:r>
            <a:r>
              <a:rPr lang="en-US" sz="1200" smtClean="0"/>
              <a:t>B.C.E</a:t>
            </a:r>
          </a:p>
        </p:txBody>
      </p:sp>
      <p:pic>
        <p:nvPicPr>
          <p:cNvPr id="9219" name="Picture 4"/>
          <p:cNvPicPr>
            <a:picLocks noChangeAspect="1" noChangeArrowheads="1"/>
          </p:cNvPicPr>
          <p:nvPr/>
        </p:nvPicPr>
        <p:blipFill>
          <a:blip r:embed="rId2" cstate="print"/>
          <a:srcRect/>
          <a:stretch>
            <a:fillRect/>
          </a:stretch>
        </p:blipFill>
        <p:spPr bwMode="auto">
          <a:xfrm>
            <a:off x="685800" y="1028700"/>
            <a:ext cx="7772400" cy="5829300"/>
          </a:xfrm>
          <a:prstGeom prst="rect">
            <a:avLst/>
          </a:prstGeom>
          <a:noFill/>
          <a:ln w="9525">
            <a:noFill/>
            <a:miter lim="800000"/>
            <a:headEnd/>
            <a:tailEnd/>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z="3200" smtClean="0"/>
              <a:t>Conditions that promote the preservation of artworks for thousands of years</a:t>
            </a:r>
          </a:p>
        </p:txBody>
      </p:sp>
      <p:sp>
        <p:nvSpPr>
          <p:cNvPr id="10243" name="Rectangle 3"/>
          <p:cNvSpPr>
            <a:spLocks noGrp="1" noChangeArrowheads="1"/>
          </p:cNvSpPr>
          <p:nvPr>
            <p:ph type="body" idx="1"/>
          </p:nvPr>
        </p:nvSpPr>
        <p:spPr>
          <a:xfrm>
            <a:off x="457200" y="1905000"/>
            <a:ext cx="8229600" cy="4221163"/>
          </a:xfrm>
        </p:spPr>
        <p:txBody>
          <a:bodyPr/>
          <a:lstStyle/>
          <a:p>
            <a:pPr eaLnBrk="1" hangingPunct="1">
              <a:lnSpc>
                <a:spcPct val="90000"/>
              </a:lnSpc>
            </a:pPr>
            <a:r>
              <a:rPr lang="en-US" sz="2800" smtClean="0"/>
              <a:t>The artists worked in durable materials</a:t>
            </a:r>
            <a:r>
              <a:rPr lang="en-US" smtClean="0"/>
              <a:t>  </a:t>
            </a:r>
            <a:r>
              <a:rPr lang="en-US" sz="2800" smtClean="0"/>
              <a:t>such </a:t>
            </a:r>
            <a:r>
              <a:rPr lang="en-US" smtClean="0"/>
              <a:t>as stone, metal, and fired clay.</a:t>
            </a:r>
          </a:p>
          <a:p>
            <a:pPr eaLnBrk="1" hangingPunct="1">
              <a:lnSpc>
                <a:spcPct val="90000"/>
              </a:lnSpc>
            </a:pPr>
            <a:r>
              <a:rPr lang="en-US" sz="2800" smtClean="0"/>
              <a:t>Local environment is not destructive to</a:t>
            </a:r>
            <a:r>
              <a:rPr lang="en-US" smtClean="0"/>
              <a:t> </a:t>
            </a:r>
            <a:r>
              <a:rPr lang="en-US" sz="2800" smtClean="0"/>
              <a:t>artworks.</a:t>
            </a:r>
          </a:p>
          <a:p>
            <a:pPr eaLnBrk="1" hangingPunct="1">
              <a:lnSpc>
                <a:spcPct val="90000"/>
              </a:lnSpc>
            </a:pPr>
            <a:r>
              <a:rPr lang="en-US" sz="2800" smtClean="0"/>
              <a:t> the culture was highly organized, stable population center.</a:t>
            </a:r>
          </a:p>
          <a:p>
            <a:pPr eaLnBrk="1" hangingPunct="1">
              <a:lnSpc>
                <a:spcPct val="90000"/>
              </a:lnSpc>
            </a:pPr>
            <a:r>
              <a:rPr lang="en-US" sz="2800" smtClean="0"/>
              <a:t>The culture had a tradition of caching its artworks limited or no accessibility</a:t>
            </a:r>
            <a:r>
              <a:rPr lang="en-US" smtClean="0"/>
              <a:t>.</a:t>
            </a:r>
          </a:p>
          <a:p>
            <a:pPr eaLnBrk="1" hangingPunct="1">
              <a:lnSpc>
                <a:spcPct val="90000"/>
              </a:lnSpc>
            </a:pPr>
            <a:endParaRPr lang="en-US" sz="2800" smtClean="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TotalTime>
  <Words>1042</Words>
  <Application>Microsoft Office PowerPoint</Application>
  <PresentationFormat>On-screen Show (4:3)</PresentationFormat>
  <Paragraphs>103</Paragraphs>
  <Slides>68</Slides>
  <Notes>0</Notes>
  <HiddenSlides>0</HiddenSlides>
  <MMClips>0</MMClips>
  <ScaleCrop>false</ScaleCrop>
  <HeadingPairs>
    <vt:vector size="4" baseType="variant">
      <vt:variant>
        <vt:lpstr>Theme</vt:lpstr>
      </vt:variant>
      <vt:variant>
        <vt:i4>1</vt:i4>
      </vt:variant>
      <vt:variant>
        <vt:lpstr>Slide Titles</vt:lpstr>
      </vt:variant>
      <vt:variant>
        <vt:i4>68</vt:i4>
      </vt:variant>
    </vt:vector>
  </HeadingPairs>
  <TitlesOfParts>
    <vt:vector size="69" baseType="lpstr">
      <vt:lpstr>Office Theme</vt:lpstr>
      <vt:lpstr>Ancient Mediterranean Worlds</vt:lpstr>
      <vt:lpstr>The Oldest Art</vt:lpstr>
      <vt:lpstr>Lascaux Cave  15,000 B.C.E</vt:lpstr>
      <vt:lpstr>Lascaux Cave  Chinese Horse </vt:lpstr>
      <vt:lpstr>Venus of Willendorf c. 23,000 B.C.E. Limestone 4 3/8” Austria</vt:lpstr>
      <vt:lpstr>Neolithic Stonehenge</vt:lpstr>
      <vt:lpstr>Ex. Of Neolithic daily life</vt:lpstr>
      <vt:lpstr>Women and Cattle. Rock painting at Tassili n’ Aijer, Algeria. Pastoralist style, after 5000 B.C.E</vt:lpstr>
      <vt:lpstr>Conditions that promote the preservation of artworks for thousands of years</vt:lpstr>
      <vt:lpstr>Mesopotamia</vt:lpstr>
      <vt:lpstr>Mesopotamian-Sumerian Cuneiform (Latin for “wedged shaped”) Sumerian</vt:lpstr>
      <vt:lpstr>Ziggurat</vt:lpstr>
      <vt:lpstr>Nanna Ziggurat</vt:lpstr>
      <vt:lpstr>Mesopotamian-Akkadian Head of an Akkadian ruler (Sargon 1?)</vt:lpstr>
      <vt:lpstr>PowerPoint Presentation</vt:lpstr>
      <vt:lpstr>Mesopotamian-Assyrian Colossal statue of a winged human-headed bull from the NorthWest Palace of Ashurnasirpal II   Protecting the palace against demonic forces</vt:lpstr>
      <vt:lpstr>Lion Hunt, from the palace complex of Assurnasirpal II</vt:lpstr>
      <vt:lpstr>King Nebuchadrezzar II Ishtar Gates, built about 575 B.C.E. , 47 feet high and 32 feet wide</vt:lpstr>
      <vt:lpstr>The Ishtar Gate was the eighth gate to the inner city of Babylon</vt:lpstr>
      <vt:lpstr>Egypt The Sphinx is the essence of Egyptian art, continuity, stability, order, and endurance.2530 B.C.E.</vt:lpstr>
      <vt:lpstr>Egyptian-PreDynastic Palette of Narmer, c. 3100 B.C.E</vt:lpstr>
      <vt:lpstr>Typical Egyptian Pose</vt:lpstr>
      <vt:lpstr>Seated Scribe, c. 2450 B.C.E. painted limestone</vt:lpstr>
      <vt:lpstr>Funeral temple of Hatsheput, Deir el-Bahric. 2009-1997B.C.E. EIGHTEENTH DYNASTY</vt:lpstr>
      <vt:lpstr>Fragment of a wall painting from the tomb of Nebamun, Thebes. C. 1450 B.C.E.</vt:lpstr>
      <vt:lpstr>The Amarna Period        Queen Nefertiti  1345 B.C.E.</vt:lpstr>
      <vt:lpstr>Akhenaten and His family. C. 1345 B.C.E.</vt:lpstr>
      <vt:lpstr>INNER COFFIN OF TUTANKHAMUN' SARCOPHAGUS  </vt:lpstr>
      <vt:lpstr>Aegean Cultures</vt:lpstr>
      <vt:lpstr>The Aegean</vt:lpstr>
      <vt:lpstr>PowerPoint Presentation</vt:lpstr>
      <vt:lpstr>Cycladic Art -mostly nude female figures-simplified and abstract-</vt:lpstr>
      <vt:lpstr>PowerPoint Presentation</vt:lpstr>
      <vt:lpstr>Minoan Culture on Crete</vt:lpstr>
      <vt:lpstr>Minoan Frescoes   “Toreador Fresco”</vt:lpstr>
      <vt:lpstr>PowerPoint Presentation</vt:lpstr>
      <vt:lpstr>Mycenaean culture</vt:lpstr>
      <vt:lpstr>PowerPoint Presentation</vt:lpstr>
      <vt:lpstr>Rhyton in the shape of a lion's head, from Mycenae, c. 1550 B.C.E. Gold, height 8"</vt:lpstr>
      <vt:lpstr>PowerPoint Presentation</vt:lpstr>
      <vt:lpstr>GREECE </vt:lpstr>
      <vt:lpstr>GREECE krater is a vessel  used for wine. “Dipylon Vase” , 8th century, geometric style of vase painting</vt:lpstr>
      <vt:lpstr>the red-figure style, 6th century B.C.E  Eos and Memnon,   (kylix).</vt:lpstr>
      <vt:lpstr>black on red-figure</vt:lpstr>
      <vt:lpstr>Classical Period “Warrior A,” Riace, Italy. C. 450 B.C.E. Bronze, with bone and glass eyes, silver teeth, and copper lipes and nipples, height 6’8”</vt:lpstr>
      <vt:lpstr>PowerPoint Presentation</vt:lpstr>
      <vt:lpstr>The Classical period – the 5th and 4th centuries B.C.E Greece consisted of several independent city-states. Athens was built on a high hill, or acropolis. Perikles head of state &amp; Sculptor Phidias</vt:lpstr>
      <vt:lpstr>The highlight of the Acropolis The Parthenon Dedicated to the goddess Athena parthenos, or Athena the warrior maiden</vt:lpstr>
      <vt:lpstr>Entasis-the slight swelling or bulge built into the center of a column to make the column seem straight visually.</vt:lpstr>
      <vt:lpstr>PowerPoint Presentation</vt:lpstr>
      <vt:lpstr>PowerPoint Presentation</vt:lpstr>
      <vt:lpstr>PowerPoint Presentation</vt:lpstr>
      <vt:lpstr>Many sculptures are of young men, to whom scholars gave the kouros, meaning “youth” or “boy.” archaic period</vt:lpstr>
      <vt:lpstr>the Classical style  Kroisos </vt:lpstr>
      <vt:lpstr>PowerPoint Presentation</vt:lpstr>
      <vt:lpstr>Greek art is known as Hellenistic—“a term that refers to the spread of the Greek culture eastward through Asia Minor, Egypt, and Mesopotamia—lands that had been conquered by the Macedonian Greek ruler Alexander the Great. Dramatic  emotion and turbulence</vt:lpstr>
      <vt:lpstr>Age of the Conquerors: Roman Art</vt:lpstr>
      <vt:lpstr>Beginning 510 B.C.E.  Became an Empire 27 B.C.E. when Augustus took the   title of “Caesar.” At its height in A.D. 117</vt:lpstr>
      <vt:lpstr>The Romans admired the works of the Greeks.  They took their works back to Rome as well as Commissioned works</vt:lpstr>
      <vt:lpstr>Roman art was more realistic in its portrayal of individuals. Double portrait of Graidias M. L. Chrite and M. Graditidas Libanus. Late 1st century B. C. E.</vt:lpstr>
      <vt:lpstr>Equestrian Portrait- the portrayal of an admired leader on horseback</vt:lpstr>
      <vt:lpstr>Paintings by the Romans at Villa of Mysteries, Pompeii 50 B.C.E. Fresco</vt:lpstr>
      <vt:lpstr>PowerPoint Presentation</vt:lpstr>
      <vt:lpstr>PowerPoint Presentation</vt:lpstr>
      <vt:lpstr>Roman Colosseum</vt:lpstr>
      <vt:lpstr>PowerPoint Presentation</vt:lpstr>
      <vt:lpstr>PowerPoint Presentation</vt:lpstr>
      <vt:lpstr>Artemidores, from Fayum. 100-200 C.E.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Ancient Mediterranean Worlds</dc:title>
  <dc:creator>george</dc:creator>
  <cp:lastModifiedBy>George</cp:lastModifiedBy>
  <cp:revision>5</cp:revision>
  <dcterms:created xsi:type="dcterms:W3CDTF">2009-04-27T15:58:22Z</dcterms:created>
  <dcterms:modified xsi:type="dcterms:W3CDTF">2017-05-04T16:29:08Z</dcterms:modified>
</cp:coreProperties>
</file>