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5" r:id="rId9"/>
    <p:sldId id="266" r:id="rId10"/>
    <p:sldId id="267" r:id="rId11"/>
    <p:sldId id="269" r:id="rId12"/>
    <p:sldId id="270" r:id="rId13"/>
    <p:sldId id="271" r:id="rId14"/>
    <p:sldId id="272" r:id="rId15"/>
    <p:sldId id="273" r:id="rId16"/>
    <p:sldId id="275" r:id="rId17"/>
    <p:sldId id="276" r:id="rId18"/>
    <p:sldId id="278" r:id="rId19"/>
    <p:sldId id="279" r:id="rId20"/>
    <p:sldId id="280" r:id="rId21"/>
    <p:sldId id="281" r:id="rId22"/>
    <p:sldId id="282"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E6803B-1A86-41A6-AA57-DB5A4A9CBCC5}"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CC5D9-E515-45AA-BFD8-DF11B1CD63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6803B-1A86-41A6-AA57-DB5A4A9CBCC5}"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CC5D9-E515-45AA-BFD8-DF11B1CD63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6803B-1A86-41A6-AA57-DB5A4A9CBCC5}"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CC5D9-E515-45AA-BFD8-DF11B1CD63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6803B-1A86-41A6-AA57-DB5A4A9CBCC5}"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CC5D9-E515-45AA-BFD8-DF11B1CD63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6803B-1A86-41A6-AA57-DB5A4A9CBCC5}"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CC5D9-E515-45AA-BFD8-DF11B1CD63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E6803B-1A86-41A6-AA57-DB5A4A9CBCC5}"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CC5D9-E515-45AA-BFD8-DF11B1CD63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E6803B-1A86-41A6-AA57-DB5A4A9CBCC5}" type="datetimeFigureOut">
              <a:rPr lang="en-US" smtClean="0"/>
              <a:pPr/>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CC5D9-E515-45AA-BFD8-DF11B1CD63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E6803B-1A86-41A6-AA57-DB5A4A9CBCC5}" type="datetimeFigureOut">
              <a:rPr lang="en-US" smtClean="0"/>
              <a:pPr/>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CC5D9-E515-45AA-BFD8-DF11B1CD63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6803B-1A86-41A6-AA57-DB5A4A9CBCC5}" type="datetimeFigureOut">
              <a:rPr lang="en-US" smtClean="0"/>
              <a:pPr/>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CC5D9-E515-45AA-BFD8-DF11B1CD63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6803B-1A86-41A6-AA57-DB5A4A9CBCC5}"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CC5D9-E515-45AA-BFD8-DF11B1CD63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6803B-1A86-41A6-AA57-DB5A4A9CBCC5}"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CC5D9-E515-45AA-BFD8-DF11B1CD63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6803B-1A86-41A6-AA57-DB5A4A9CBCC5}" type="datetimeFigureOut">
              <a:rPr lang="en-US" smtClean="0"/>
              <a:pPr/>
              <a:t>2/15/2015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CC5D9-E515-45AA-BFD8-DF11B1CD63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4800" dirty="0" smtClean="0"/>
              <a:t>Living with Art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p:txBody>
          <a:bodyPr/>
          <a:lstStyle/>
          <a:p>
            <a:pPr eaLnBrk="1" hangingPunct="1"/>
            <a:r>
              <a:rPr lang="en-US" smtClean="0"/>
              <a:t>The Neolithic era is named for the new kinds of stone tools that were invented as well as advances in domestication of animals and crops. Its also the development of the technology of pottery, as people discovered that fire could harden certain kinds of clay.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Reasons for Making Art</a:t>
            </a:r>
          </a:p>
        </p:txBody>
      </p:sp>
      <p:sp>
        <p:nvSpPr>
          <p:cNvPr id="14339" name="Content Placeholder 2"/>
          <p:cNvSpPr>
            <a:spLocks noGrp="1"/>
          </p:cNvSpPr>
          <p:nvPr>
            <p:ph idx="1"/>
          </p:nvPr>
        </p:nvSpPr>
        <p:spPr/>
        <p:txBody>
          <a:bodyPr/>
          <a:lstStyle/>
          <a:p>
            <a:pPr eaLnBrk="1" hangingPunct="1">
              <a:buFontTx/>
              <a:buNone/>
            </a:pPr>
            <a:r>
              <a:rPr lang="en-US" smtClean="0"/>
              <a:t>• </a:t>
            </a:r>
            <a:r>
              <a:rPr lang="en-US" b="1" smtClean="0"/>
              <a:t>We have the ability to make images.</a:t>
            </a:r>
          </a:p>
          <a:p>
            <a:pPr eaLnBrk="1" hangingPunct="1"/>
            <a:r>
              <a:rPr lang="en-US" smtClean="0"/>
              <a:t> </a:t>
            </a:r>
            <a:r>
              <a:rPr lang="en-US" b="1" smtClean="0"/>
              <a:t>We have an urge to create meaningful order and form </a:t>
            </a:r>
          </a:p>
          <a:p>
            <a:pPr eaLnBrk="1" hangingPunct="1"/>
            <a:r>
              <a:rPr lang="en-US" b="1" smtClean="0"/>
              <a:t>to structure our world so that it reflects our ideas.</a:t>
            </a:r>
            <a:r>
              <a:rPr lang="en-US" smtClean="0"/>
              <a:t>  </a:t>
            </a:r>
            <a:endParaRPr lang="en-US" b="1" smtClean="0"/>
          </a:p>
          <a:p>
            <a:pPr eaLnBrk="1" hangingPunct="1">
              <a:buFontTx/>
              <a:buNone/>
            </a:pPr>
            <a:r>
              <a:rPr lang="en-US" smtClean="0"/>
              <a:t> </a:t>
            </a:r>
            <a:r>
              <a:rPr lang="en-US" b="1" smtClean="0"/>
              <a:t>We have the urge to explore aesthetic possibilities of new technologies.</a:t>
            </a:r>
          </a:p>
          <a:p>
            <a:pPr eaLnBrk="1" hangingPunct="1"/>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What do artists do?</a:t>
            </a:r>
          </a:p>
        </p:txBody>
      </p:sp>
      <p:sp>
        <p:nvSpPr>
          <p:cNvPr id="15363" name="Rectangle 3"/>
          <p:cNvSpPr>
            <a:spLocks noGrp="1" noChangeArrowheads="1"/>
          </p:cNvSpPr>
          <p:nvPr>
            <p:ph type="body" idx="1"/>
          </p:nvPr>
        </p:nvSpPr>
        <p:spPr/>
        <p:txBody>
          <a:bodyPr/>
          <a:lstStyle/>
          <a:p>
            <a:pPr eaLnBrk="1" hangingPunct="1">
              <a:lnSpc>
                <a:spcPct val="80000"/>
              </a:lnSpc>
            </a:pPr>
            <a:r>
              <a:rPr lang="en-US" sz="2400" smtClean="0"/>
              <a:t>Artists fulfill practical roles, designing every structure or object that is built or made</a:t>
            </a:r>
            <a:r>
              <a:rPr lang="en-US" smtClean="0"/>
              <a:t>.</a:t>
            </a:r>
          </a:p>
          <a:p>
            <a:pPr eaLnBrk="1" hangingPunct="1">
              <a:lnSpc>
                <a:spcPct val="80000"/>
              </a:lnSpc>
            </a:pPr>
            <a:r>
              <a:rPr lang="en-US" sz="2400" smtClean="0"/>
              <a:t>Artists who work with images—painters, sculptors, and photographers—also perform practical roles.</a:t>
            </a:r>
            <a:br>
              <a:rPr lang="en-US" sz="2400" smtClean="0"/>
            </a:br>
            <a:endParaRPr lang="en-US" sz="2400" smtClean="0"/>
          </a:p>
          <a:p>
            <a:pPr eaLnBrk="1" hangingPunct="1">
              <a:lnSpc>
                <a:spcPct val="80000"/>
              </a:lnSpc>
            </a:pPr>
            <a:r>
              <a:rPr lang="en-US" sz="2400" b="1" smtClean="0"/>
              <a:t>The need for Art:</a:t>
            </a:r>
          </a:p>
          <a:p>
            <a:pPr eaLnBrk="1" hangingPunct="1">
              <a:lnSpc>
                <a:spcPct val="80000"/>
              </a:lnSpc>
            </a:pPr>
            <a:r>
              <a:rPr lang="en-US" sz="2400" smtClean="0"/>
              <a:t> To create places for human participation</a:t>
            </a:r>
          </a:p>
          <a:p>
            <a:pPr eaLnBrk="1" hangingPunct="1">
              <a:lnSpc>
                <a:spcPct val="80000"/>
              </a:lnSpc>
            </a:pPr>
            <a:r>
              <a:rPr lang="en-US" sz="2400" smtClean="0"/>
              <a:t> To create extra-ordinary versions of ordinary objects</a:t>
            </a:r>
          </a:p>
          <a:p>
            <a:pPr eaLnBrk="1" hangingPunct="1">
              <a:lnSpc>
                <a:spcPct val="80000"/>
              </a:lnSpc>
              <a:buFontTx/>
              <a:buNone/>
            </a:pPr>
            <a:r>
              <a:rPr lang="en-US" sz="2400" smtClean="0"/>
              <a:t>     To </a:t>
            </a:r>
            <a:r>
              <a:rPr lang="en-US" sz="2400" i="1" smtClean="0"/>
              <a:t>record and commemorate</a:t>
            </a:r>
          </a:p>
          <a:p>
            <a:pPr eaLnBrk="1" hangingPunct="1">
              <a:lnSpc>
                <a:spcPct val="80000"/>
              </a:lnSpc>
              <a:buFontTx/>
              <a:buNone/>
            </a:pPr>
            <a:r>
              <a:rPr lang="en-US" sz="2400" i="1" smtClean="0"/>
              <a:t>     </a:t>
            </a:r>
            <a:r>
              <a:rPr lang="en-US" sz="2400" smtClean="0"/>
              <a:t> </a:t>
            </a:r>
            <a:r>
              <a:rPr lang="en-US" sz="2400" i="1" smtClean="0"/>
              <a:t>give tangible form to the unknown</a:t>
            </a:r>
          </a:p>
          <a:p>
            <a:pPr eaLnBrk="1" hangingPunct="1">
              <a:lnSpc>
                <a:spcPct val="80000"/>
              </a:lnSpc>
              <a:buFontTx/>
              <a:buNone/>
            </a:pPr>
            <a:r>
              <a:rPr lang="en-US" sz="2400" i="1" smtClean="0"/>
              <a:t>      give tangible form to feelings and ideas </a:t>
            </a:r>
          </a:p>
          <a:p>
            <a:pPr eaLnBrk="1" hangingPunct="1">
              <a:lnSpc>
                <a:spcPct val="80000"/>
              </a:lnSpc>
              <a:buFontTx/>
              <a:buNone/>
            </a:pPr>
            <a:r>
              <a:rPr lang="en-US" sz="2400" i="1" smtClean="0"/>
              <a:t>      Refresh our vision and see the world in a new way</a:t>
            </a:r>
          </a:p>
          <a:p>
            <a:pPr eaLnBrk="1" hangingPunct="1">
              <a:lnSpc>
                <a:spcPct val="80000"/>
              </a:lnSpc>
            </a:pPr>
            <a:endParaRPr lang="en-US" sz="24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sz="1600" smtClean="0"/>
              <a:t>create places for some human purpose </a:t>
            </a:r>
            <a:r>
              <a:rPr lang="en-US" sz="1400" i="1" smtClean="0"/>
              <a:t> </a:t>
            </a:r>
            <a:r>
              <a:rPr lang="en-US" sz="1200" i="1" smtClean="0"/>
              <a:t>“</a:t>
            </a:r>
            <a:r>
              <a:rPr lang="en-US" sz="1800" b="1" i="1" smtClean="0"/>
              <a:t>Vietnam Memorial “ Maya Ying  Lin</a:t>
            </a:r>
            <a:r>
              <a:rPr lang="en-US" sz="4000" smtClean="0"/>
              <a:t> </a:t>
            </a:r>
            <a:br>
              <a:rPr lang="en-US" sz="4000" smtClean="0"/>
            </a:br>
            <a:r>
              <a:rPr lang="en-US" sz="1800" smtClean="0"/>
              <a:t>1982</a:t>
            </a:r>
          </a:p>
        </p:txBody>
      </p:sp>
      <p:pic>
        <p:nvPicPr>
          <p:cNvPr id="16387" name="Picture 4" descr="vietnam_veterans_memorial_5_edited"/>
          <p:cNvPicPr>
            <a:picLocks noChangeAspect="1" noChangeArrowheads="1"/>
          </p:cNvPicPr>
          <p:nvPr/>
        </p:nvPicPr>
        <p:blipFill>
          <a:blip r:embed="rId2" cstate="print"/>
          <a:srcRect/>
          <a:stretch>
            <a:fillRect/>
          </a:stretch>
        </p:blipFill>
        <p:spPr bwMode="auto">
          <a:xfrm>
            <a:off x="533400" y="1003300"/>
            <a:ext cx="8077200" cy="58547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wall-new2"/>
          <p:cNvPicPr>
            <a:picLocks noChangeAspect="1" noChangeArrowheads="1"/>
          </p:cNvPicPr>
          <p:nvPr/>
        </p:nvPicPr>
        <p:blipFill>
          <a:blip r:embed="rId2" cstate="print"/>
          <a:srcRect/>
          <a:stretch>
            <a:fillRect/>
          </a:stretch>
        </p:blipFill>
        <p:spPr bwMode="auto">
          <a:xfrm>
            <a:off x="609600" y="747713"/>
            <a:ext cx="7534275" cy="56562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1800" smtClean="0"/>
              <a:t>To create extra-ordinary versions of ordinary objects</a:t>
            </a:r>
            <a:r>
              <a:rPr lang="en-US" sz="2000" smtClean="0"/>
              <a:t> Kente Cloth, Ghana</a:t>
            </a:r>
            <a:br>
              <a:rPr lang="en-US" sz="2000" smtClean="0"/>
            </a:br>
            <a:r>
              <a:rPr lang="en-US" sz="2400" smtClean="0"/>
              <a:t>Kente is woven in patterns , each with its own name, history, and symbolism</a:t>
            </a:r>
          </a:p>
        </p:txBody>
      </p:sp>
      <p:pic>
        <p:nvPicPr>
          <p:cNvPr id="18435" name="Picture 4" descr="wrappedinpride13"/>
          <p:cNvPicPr>
            <a:picLocks noChangeAspect="1" noChangeArrowheads="1"/>
          </p:cNvPicPr>
          <p:nvPr/>
        </p:nvPicPr>
        <p:blipFill>
          <a:blip r:embed="rId2" cstate="print"/>
          <a:srcRect/>
          <a:stretch>
            <a:fillRect/>
          </a:stretch>
        </p:blipFill>
        <p:spPr bwMode="auto">
          <a:xfrm>
            <a:off x="1447800" y="1828800"/>
            <a:ext cx="5791200" cy="46402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781800" y="274638"/>
            <a:ext cx="1905000" cy="2773362"/>
          </a:xfrm>
        </p:spPr>
        <p:txBody>
          <a:bodyPr>
            <a:normAutofit fontScale="90000"/>
          </a:bodyPr>
          <a:lstStyle/>
          <a:p>
            <a:pPr eaLnBrk="1" hangingPunct="1"/>
            <a:r>
              <a:rPr lang="en-US" sz="2000" b="1" smtClean="0"/>
              <a:t>give tangible form to the unknown</a:t>
            </a:r>
            <a:r>
              <a:rPr lang="en-US" sz="2000" i="1" smtClean="0"/>
              <a:t> - </a:t>
            </a:r>
            <a:r>
              <a:rPr lang="en-US" sz="1800" smtClean="0"/>
              <a:t>Indian sculptor of the</a:t>
            </a:r>
            <a:r>
              <a:rPr lang="en-US" sz="1800" i="1" smtClean="0"/>
              <a:t> 11</a:t>
            </a:r>
            <a:r>
              <a:rPr lang="en-US" sz="1800" i="1" baseline="30000" smtClean="0"/>
              <a:t>th</a:t>
            </a:r>
            <a:r>
              <a:rPr lang="en-US" sz="1800" i="1" smtClean="0"/>
              <a:t> </a:t>
            </a:r>
            <a:r>
              <a:rPr lang="en-US" sz="1800" smtClean="0"/>
              <a:t>century</a:t>
            </a:r>
            <a:r>
              <a:rPr lang="en-US" sz="1800" i="1" smtClean="0"/>
              <a:t> Hindu god Shiva </a:t>
            </a:r>
            <a:r>
              <a:rPr lang="en-US" sz="1800" smtClean="0"/>
              <a:t>in his guise as Nataraja, Lord of Dance. Bronze, height  43 7/8”</a:t>
            </a:r>
          </a:p>
        </p:txBody>
      </p:sp>
      <p:pic>
        <p:nvPicPr>
          <p:cNvPr id="20483" name="Picture 5"/>
          <p:cNvPicPr>
            <a:picLocks noChangeAspect="1" noChangeArrowheads="1"/>
          </p:cNvPicPr>
          <p:nvPr/>
        </p:nvPicPr>
        <p:blipFill>
          <a:blip r:embed="rId2" cstate="print"/>
          <a:srcRect/>
          <a:stretch>
            <a:fillRect/>
          </a:stretch>
        </p:blipFill>
        <p:spPr bwMode="auto">
          <a:xfrm>
            <a:off x="762000" y="0"/>
            <a:ext cx="4772025"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334962"/>
          </a:xfrm>
        </p:spPr>
        <p:txBody>
          <a:bodyPr>
            <a:normAutofit fontScale="90000"/>
          </a:bodyPr>
          <a:lstStyle/>
          <a:p>
            <a:pPr eaLnBrk="1" hangingPunct="1"/>
            <a:r>
              <a:rPr lang="en-US" sz="1200" i="1" smtClean="0"/>
              <a:t>Artists give tangible form to feelings and ideas</a:t>
            </a:r>
            <a:r>
              <a:rPr lang="en-US" sz="1600" i="1" smtClean="0"/>
              <a:t> Vincent Van Gogh </a:t>
            </a:r>
            <a:r>
              <a:rPr lang="en-US" sz="1200" smtClean="0"/>
              <a:t>created a</a:t>
            </a:r>
            <a:r>
              <a:rPr lang="en-US" sz="1600" smtClean="0"/>
              <a:t> visual </a:t>
            </a:r>
            <a:r>
              <a:rPr lang="en-US" sz="1200" smtClean="0"/>
              <a:t>equivalent for his feelings in</a:t>
            </a:r>
            <a:r>
              <a:rPr lang="en-US" sz="1600" i="1" smtClean="0"/>
              <a:t> Starry Night, 1889. Oil on canvas</a:t>
            </a:r>
          </a:p>
        </p:txBody>
      </p:sp>
      <p:pic>
        <p:nvPicPr>
          <p:cNvPr id="21507" name="Picture 4" descr="gogh41"/>
          <p:cNvPicPr>
            <a:picLocks noChangeAspect="1" noChangeArrowheads="1"/>
          </p:cNvPicPr>
          <p:nvPr/>
        </p:nvPicPr>
        <p:blipFill>
          <a:blip r:embed="rId2" cstate="print"/>
          <a:srcRect/>
          <a:stretch>
            <a:fillRect/>
          </a:stretch>
        </p:blipFill>
        <p:spPr bwMode="auto">
          <a:xfrm>
            <a:off x="304800" y="698500"/>
            <a:ext cx="7924800" cy="6159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Traits of Creative People</a:t>
            </a:r>
          </a:p>
        </p:txBody>
      </p:sp>
      <p:sp>
        <p:nvSpPr>
          <p:cNvPr id="23555" name="Rectangle 3"/>
          <p:cNvSpPr>
            <a:spLocks noGrp="1" noChangeArrowheads="1"/>
          </p:cNvSpPr>
          <p:nvPr>
            <p:ph type="body" idx="1"/>
          </p:nvPr>
        </p:nvSpPr>
        <p:spPr/>
        <p:txBody>
          <a:bodyPr/>
          <a:lstStyle/>
          <a:p>
            <a:pPr eaLnBrk="1" hangingPunct="1">
              <a:lnSpc>
                <a:spcPct val="90000"/>
              </a:lnSpc>
            </a:pPr>
            <a:r>
              <a:rPr lang="en-US" smtClean="0"/>
              <a:t>Sensitivity</a:t>
            </a:r>
          </a:p>
          <a:p>
            <a:pPr eaLnBrk="1" hangingPunct="1">
              <a:lnSpc>
                <a:spcPct val="90000"/>
              </a:lnSpc>
            </a:pPr>
            <a:r>
              <a:rPr lang="en-US" smtClean="0"/>
              <a:t>Flexibility</a:t>
            </a:r>
          </a:p>
          <a:p>
            <a:pPr eaLnBrk="1" hangingPunct="1">
              <a:lnSpc>
                <a:spcPct val="90000"/>
              </a:lnSpc>
            </a:pPr>
            <a:r>
              <a:rPr lang="en-US" smtClean="0"/>
              <a:t>Original</a:t>
            </a:r>
          </a:p>
          <a:p>
            <a:pPr eaLnBrk="1" hangingPunct="1">
              <a:lnSpc>
                <a:spcPct val="90000"/>
              </a:lnSpc>
            </a:pPr>
            <a:r>
              <a:rPr lang="en-US" smtClean="0"/>
              <a:t>Playfulness</a:t>
            </a:r>
          </a:p>
          <a:p>
            <a:pPr eaLnBrk="1" hangingPunct="1">
              <a:lnSpc>
                <a:spcPct val="90000"/>
              </a:lnSpc>
            </a:pPr>
            <a:r>
              <a:rPr lang="en-US" smtClean="0"/>
              <a:t>Productivity</a:t>
            </a:r>
          </a:p>
          <a:p>
            <a:pPr eaLnBrk="1" hangingPunct="1">
              <a:lnSpc>
                <a:spcPct val="90000"/>
              </a:lnSpc>
            </a:pPr>
            <a:r>
              <a:rPr lang="en-US" smtClean="0"/>
              <a:t>Fluency</a:t>
            </a:r>
          </a:p>
          <a:p>
            <a:pPr eaLnBrk="1" hangingPunct="1">
              <a:lnSpc>
                <a:spcPct val="90000"/>
              </a:lnSpc>
            </a:pPr>
            <a:r>
              <a:rPr lang="en-US" smtClean="0"/>
              <a:t>Analytical</a:t>
            </a:r>
          </a:p>
          <a:p>
            <a:pPr eaLnBrk="1" hangingPunct="1">
              <a:lnSpc>
                <a:spcPct val="90000"/>
              </a:lnSpc>
            </a:pPr>
            <a:r>
              <a:rPr lang="en-US" smtClean="0"/>
              <a:t>Organizational Skill</a:t>
            </a:r>
          </a:p>
          <a:p>
            <a:pPr eaLnBrk="1" hangingPunct="1">
              <a:lnSpc>
                <a:spcPct val="90000"/>
              </a:lnSpc>
            </a:pP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0" y="274638"/>
            <a:ext cx="3352800" cy="1143000"/>
          </a:xfrm>
        </p:spPr>
        <p:txBody>
          <a:bodyPr>
            <a:normAutofit fontScale="90000"/>
          </a:bodyPr>
          <a:lstStyle/>
          <a:p>
            <a:pPr eaLnBrk="1" hangingPunct="1"/>
            <a:r>
              <a:rPr lang="en-US" sz="1400" b="1" smtClean="0"/>
              <a:t>Creative work-    Tim</a:t>
            </a:r>
            <a:r>
              <a:rPr lang="en-US" sz="1400" smtClean="0"/>
              <a:t> </a:t>
            </a:r>
            <a:r>
              <a:rPr lang="en-US" sz="1400" b="1" smtClean="0"/>
              <a:t>Hawkinson, </a:t>
            </a:r>
            <a:r>
              <a:rPr lang="en-US" sz="1400" b="1" i="1" smtClean="0"/>
              <a:t>Emoter</a:t>
            </a:r>
            <a:r>
              <a:rPr lang="en-US" sz="1400" b="1" smtClean="0"/>
              <a:t>,</a:t>
            </a:r>
            <a:r>
              <a:rPr lang="en-US" sz="4000" b="1" smtClean="0"/>
              <a:t> </a:t>
            </a:r>
            <a:r>
              <a:rPr lang="en-US" sz="1200" b="1" smtClean="0"/>
              <a:t>Altered Ink-Jet Print, Monitor, Stepladder &amp; Mechanical Components, </a:t>
            </a:r>
            <a:r>
              <a:rPr lang="en-US" sz="1000" b="1" smtClean="0"/>
              <a:t>h: 49 x w: 17 x d: 16 in / h: 124.5 x w: 43.2 x d: 40.6 cm</a:t>
            </a:r>
          </a:p>
        </p:txBody>
      </p:sp>
      <p:pic>
        <p:nvPicPr>
          <p:cNvPr id="24579" name="Picture 4"/>
          <p:cNvPicPr>
            <a:picLocks noChangeAspect="1" noChangeArrowheads="1"/>
          </p:cNvPicPr>
          <p:nvPr/>
        </p:nvPicPr>
        <p:blipFill>
          <a:blip r:embed="rId2" cstate="print"/>
          <a:srcRect/>
          <a:stretch>
            <a:fillRect/>
          </a:stretch>
        </p:blipFill>
        <p:spPr bwMode="auto">
          <a:xfrm>
            <a:off x="0" y="152400"/>
            <a:ext cx="5199063" cy="6400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Key </a:t>
            </a:r>
            <a:r>
              <a:rPr lang="en-US" dirty="0" smtClean="0"/>
              <a:t>Terms</a:t>
            </a:r>
            <a:endParaRPr lang="en-US" dirty="0" smtClean="0"/>
          </a:p>
        </p:txBody>
      </p:sp>
      <p:sp>
        <p:nvSpPr>
          <p:cNvPr id="3075" name="Rectangle 3"/>
          <p:cNvSpPr>
            <a:spLocks noGrp="1" noChangeArrowheads="1"/>
          </p:cNvSpPr>
          <p:nvPr>
            <p:ph type="body" idx="1"/>
          </p:nvPr>
        </p:nvSpPr>
        <p:spPr/>
        <p:txBody>
          <a:bodyPr/>
          <a:lstStyle/>
          <a:p>
            <a:pPr eaLnBrk="1" hangingPunct="1"/>
            <a:r>
              <a:rPr lang="en-US" b="1" dirty="0" smtClean="0"/>
              <a:t>Aesthetics</a:t>
            </a:r>
            <a:r>
              <a:rPr lang="en-US" dirty="0" smtClean="0"/>
              <a:t>: branch of philosophy that deals with the nature, beauty and meaning of art, and our response to it.</a:t>
            </a:r>
          </a:p>
          <a:p>
            <a:pPr eaLnBrk="1" hangingPunct="1"/>
            <a:endParaRPr lang="en-US" dirty="0" smtClean="0"/>
          </a:p>
          <a:p>
            <a:pPr eaLnBrk="1" hangingPunct="1"/>
            <a:r>
              <a:rPr lang="en-US" b="1" dirty="0" smtClean="0"/>
              <a:t>Megaliths</a:t>
            </a:r>
            <a:r>
              <a:rPr lang="en-US" dirty="0" smtClean="0"/>
              <a:t>: a large massive stone.</a:t>
            </a:r>
          </a:p>
          <a:p>
            <a:pPr eaLnBrk="1" hangingPunct="1"/>
            <a:endParaRPr lang="en-US" dirty="0" smtClean="0"/>
          </a:p>
          <a:p>
            <a:pPr eaLnBrk="1" hangingPunct="1"/>
            <a:r>
              <a:rPr lang="en-US" b="1" dirty="0" err="1" smtClean="0"/>
              <a:t>Vanitas</a:t>
            </a:r>
            <a:r>
              <a:rPr lang="en-US" dirty="0" smtClean="0"/>
              <a:t>: (vanity) fleeting nature of earthly life and happiness.</a:t>
            </a:r>
          </a:p>
          <a:p>
            <a:pPr eaLnBrk="1" hangingPunct="1"/>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smtClean="0"/>
              <a:t>Looking and Responding at Art</a:t>
            </a:r>
          </a:p>
        </p:txBody>
      </p:sp>
      <p:sp>
        <p:nvSpPr>
          <p:cNvPr id="25603" name="Rectangle 4"/>
          <p:cNvSpPr>
            <a:spLocks noGrp="1" noChangeArrowheads="1"/>
          </p:cNvSpPr>
          <p:nvPr>
            <p:ph type="body" idx="1"/>
          </p:nvPr>
        </p:nvSpPr>
        <p:spPr>
          <a:xfrm>
            <a:off x="457200" y="1600200"/>
            <a:ext cx="8229600" cy="4724400"/>
          </a:xfrm>
        </p:spPr>
        <p:txBody>
          <a:bodyPr>
            <a:normAutofit/>
          </a:bodyPr>
          <a:lstStyle/>
          <a:p>
            <a:r>
              <a:rPr lang="en-US" dirty="0" smtClean="0"/>
              <a:t>Perception suggests that the most important key to looking at art is to become aware of the process of looking itself.</a:t>
            </a:r>
          </a:p>
          <a:p>
            <a:pPr eaLnBrk="1" hangingPunct="1">
              <a:lnSpc>
                <a:spcPct val="90000"/>
              </a:lnSpc>
            </a:pPr>
            <a:r>
              <a:rPr lang="en-US" dirty="0" smtClean="0"/>
              <a:t>Selective perception-focusing on the visual information we need for the task at hand and relegating everything else to the background.</a:t>
            </a:r>
          </a:p>
          <a:p>
            <a:pPr eaLnBrk="1" hangingPunct="1">
              <a:lnSpc>
                <a:spcPct val="90000"/>
              </a:lnSpc>
            </a:pPr>
            <a:r>
              <a:rPr lang="en-US" dirty="0" smtClean="0"/>
              <a:t>Process of seeing</a:t>
            </a:r>
          </a:p>
          <a:p>
            <a:pPr eaLnBrk="1" hangingPunct="1">
              <a:lnSpc>
                <a:spcPct val="90000"/>
              </a:lnSpc>
            </a:pPr>
            <a:r>
              <a:rPr lang="en-US" dirty="0" smtClean="0"/>
              <a:t>Art requires us to revise our habits of looking, to take the time record every detail.</a:t>
            </a:r>
          </a:p>
          <a:p>
            <a:pPr eaLnBrk="1" hangingPunct="1">
              <a:lnSpc>
                <a:spcPct val="90000"/>
              </a:lnSpc>
            </a:pP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477000" y="274638"/>
            <a:ext cx="2209800" cy="1143000"/>
          </a:xfrm>
        </p:spPr>
        <p:txBody>
          <a:bodyPr>
            <a:normAutofit fontScale="90000"/>
          </a:bodyPr>
          <a:lstStyle/>
          <a:p>
            <a:pPr eaLnBrk="1" hangingPunct="1"/>
            <a:r>
              <a:rPr lang="en-US" sz="1800" smtClean="0"/>
              <a:t>Juan de Valdes Leal. </a:t>
            </a:r>
            <a:r>
              <a:rPr lang="en-US" sz="1800" i="1" smtClean="0"/>
              <a:t>Vanitas. </a:t>
            </a:r>
            <a:r>
              <a:rPr lang="en-US" sz="1800" smtClean="0"/>
              <a:t>1660. Oil on canvas, 51 3/8” x 39 1/16”</a:t>
            </a:r>
          </a:p>
        </p:txBody>
      </p:sp>
      <p:pic>
        <p:nvPicPr>
          <p:cNvPr id="26627" name="Picture 5"/>
          <p:cNvPicPr>
            <a:picLocks noChangeAspect="1" noChangeArrowheads="1"/>
          </p:cNvPicPr>
          <p:nvPr/>
        </p:nvPicPr>
        <p:blipFill>
          <a:blip r:embed="rId2" cstate="print"/>
          <a:srcRect/>
          <a:stretch>
            <a:fillRect/>
          </a:stretch>
        </p:blipFill>
        <p:spPr bwMode="auto">
          <a:xfrm>
            <a:off x="457200" y="0"/>
            <a:ext cx="5259388" cy="6781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457200" y="274638"/>
            <a:ext cx="8229600" cy="487362"/>
          </a:xfrm>
        </p:spPr>
        <p:txBody>
          <a:bodyPr/>
          <a:lstStyle/>
          <a:p>
            <a:pPr eaLnBrk="1" hangingPunct="1"/>
            <a:r>
              <a:rPr lang="en-US" sz="1800" smtClean="0"/>
              <a:t>Audrey Flack. </a:t>
            </a:r>
            <a:r>
              <a:rPr lang="en-US" sz="1600" smtClean="0"/>
              <a:t>Wheel of Fortune (</a:t>
            </a:r>
            <a:r>
              <a:rPr lang="en-US" sz="1600" i="1" smtClean="0"/>
              <a:t>Vanitas</a:t>
            </a:r>
            <a:r>
              <a:rPr lang="en-US" sz="1600" smtClean="0"/>
              <a:t>). 1977-78. ) Oil over acrylic on canvas, 8’ x 8’</a:t>
            </a:r>
          </a:p>
        </p:txBody>
      </p:sp>
      <p:pic>
        <p:nvPicPr>
          <p:cNvPr id="27651" name="Picture 5" descr="3844A"/>
          <p:cNvPicPr>
            <a:picLocks noChangeAspect="1" noChangeArrowheads="1"/>
          </p:cNvPicPr>
          <p:nvPr/>
        </p:nvPicPr>
        <p:blipFill>
          <a:blip r:embed="rId2" cstate="print"/>
          <a:srcRect/>
          <a:stretch>
            <a:fillRect/>
          </a:stretch>
        </p:blipFill>
        <p:spPr bwMode="auto">
          <a:xfrm>
            <a:off x="1524000" y="1031875"/>
            <a:ext cx="5791200" cy="57673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274638"/>
            <a:ext cx="8382000" cy="1554162"/>
          </a:xfrm>
        </p:spPr>
        <p:txBody>
          <a:bodyPr>
            <a:normAutofit fontScale="90000"/>
          </a:bodyPr>
          <a:lstStyle/>
          <a:p>
            <a:pPr eaLnBrk="1" hangingPunct="1"/>
            <a:r>
              <a:rPr lang="en-US" sz="2800" smtClean="0"/>
              <a:t>Dorothy and Herbert Vogel </a:t>
            </a:r>
            <a:br>
              <a:rPr lang="en-US" sz="2800" smtClean="0"/>
            </a:br>
            <a:r>
              <a:rPr lang="en-US" sz="2800" smtClean="0"/>
              <a:t>Art Collectors</a:t>
            </a:r>
            <a:br>
              <a:rPr lang="en-US" sz="2800" smtClean="0"/>
            </a:br>
            <a:r>
              <a:rPr lang="en-US" sz="1800" smtClean="0"/>
              <a:t>who are ordinary people,a librarian and a postal</a:t>
            </a:r>
            <a:r>
              <a:rPr lang="en-US" sz="2800" smtClean="0"/>
              <a:t> </a:t>
            </a:r>
            <a:r>
              <a:rPr lang="en-US" sz="1800" smtClean="0"/>
              <a:t>worker</a:t>
            </a:r>
            <a:r>
              <a:rPr lang="en-US" sz="2800" smtClean="0"/>
              <a:t>.</a:t>
            </a:r>
            <a:r>
              <a:rPr lang="en-US" sz="1600" smtClean="0"/>
              <a:t>They Collected Over 2,000 Works of Art by artists including Chuck Close, Carl Andre, Andy Warhol, Richard Tuttle, Lynda Benglis, Sol LeWitt, Robert Smithson, Agnes Martin, Donald Judd, and Christo</a:t>
            </a:r>
          </a:p>
        </p:txBody>
      </p:sp>
      <p:pic>
        <p:nvPicPr>
          <p:cNvPr id="28675" name="Picture 4" descr="vogel"/>
          <p:cNvPicPr>
            <a:picLocks noChangeAspect="1" noChangeArrowheads="1"/>
          </p:cNvPicPr>
          <p:nvPr/>
        </p:nvPicPr>
        <p:blipFill>
          <a:blip r:embed="rId2" cstate="print"/>
          <a:srcRect/>
          <a:stretch>
            <a:fillRect/>
          </a:stretch>
        </p:blipFill>
        <p:spPr bwMode="auto">
          <a:xfrm>
            <a:off x="381000" y="2514600"/>
            <a:ext cx="3395663" cy="3524250"/>
          </a:xfrm>
          <a:prstGeom prst="rect">
            <a:avLst/>
          </a:prstGeom>
          <a:noFill/>
          <a:ln w="9525">
            <a:noFill/>
            <a:miter lim="800000"/>
            <a:headEnd/>
            <a:tailEnd/>
          </a:ln>
        </p:spPr>
      </p:pic>
      <p:pic>
        <p:nvPicPr>
          <p:cNvPr id="28676" name="Picture 5" descr="a00054d6"/>
          <p:cNvPicPr>
            <a:picLocks noChangeAspect="1" noChangeArrowheads="1"/>
          </p:cNvPicPr>
          <p:nvPr/>
        </p:nvPicPr>
        <p:blipFill>
          <a:blip r:embed="rId3" cstate="print"/>
          <a:srcRect/>
          <a:stretch>
            <a:fillRect/>
          </a:stretch>
        </p:blipFill>
        <p:spPr bwMode="auto">
          <a:xfrm>
            <a:off x="4724400" y="2438400"/>
            <a:ext cx="2914650" cy="37147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Abstraction</a:t>
            </a:r>
          </a:p>
        </p:txBody>
      </p:sp>
      <p:sp>
        <p:nvSpPr>
          <p:cNvPr id="4099" name="Rectangle 3"/>
          <p:cNvSpPr>
            <a:spLocks noGrp="1" noChangeArrowheads="1"/>
          </p:cNvSpPr>
          <p:nvPr>
            <p:ph type="body" idx="1"/>
          </p:nvPr>
        </p:nvSpPr>
        <p:spPr/>
        <p:txBody>
          <a:bodyPr/>
          <a:lstStyle/>
          <a:p>
            <a:pPr eaLnBrk="1" hangingPunct="1"/>
            <a:r>
              <a:rPr lang="en-US" smtClean="0"/>
              <a:t>It allows for universal ideas.</a:t>
            </a:r>
          </a:p>
          <a:p>
            <a:pPr eaLnBrk="1" hangingPunct="1"/>
            <a:endParaRPr lang="en-US" smtClean="0"/>
          </a:p>
          <a:p>
            <a:pPr eaLnBrk="1" hangingPunct="1"/>
            <a:r>
              <a:rPr lang="en-US" smtClean="0"/>
              <a:t>It gives the essence or pure form of a concept like birth, kiss, flight, dream.</a:t>
            </a:r>
          </a:p>
          <a:p>
            <a:pPr eaLnBrk="1" hangingPunct="1"/>
            <a:r>
              <a:rPr lang="en-US" smtClean="0"/>
              <a:t>This is what Brancusi was thriving for in his works.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029200" y="274638"/>
            <a:ext cx="3657600" cy="2773362"/>
          </a:xfrm>
        </p:spPr>
        <p:txBody>
          <a:bodyPr>
            <a:normAutofit/>
          </a:bodyPr>
          <a:lstStyle/>
          <a:p>
            <a:r>
              <a:rPr lang="en-US" sz="2400" b="1" dirty="0" smtClean="0">
                <a:solidFill>
                  <a:schemeClr val="tx1"/>
                </a:solidFill>
              </a:rPr>
              <a:t>“Bird in Space”, </a:t>
            </a:r>
            <a:r>
              <a:rPr lang="en-US" sz="2400" b="1" dirty="0" err="1" smtClean="0">
                <a:solidFill>
                  <a:schemeClr val="tx1"/>
                </a:solidFill>
              </a:rPr>
              <a:t>Constantin</a:t>
            </a:r>
            <a:r>
              <a:rPr lang="en-US" sz="2400" b="1" dirty="0" smtClean="0">
                <a:solidFill>
                  <a:schemeClr val="tx1"/>
                </a:solidFill>
              </a:rPr>
              <a:t> Brancusi 1928-30</a:t>
            </a:r>
            <a:br>
              <a:rPr lang="en-US" sz="2400" b="1" dirty="0" smtClean="0">
                <a:solidFill>
                  <a:schemeClr val="tx1"/>
                </a:solidFill>
              </a:rPr>
            </a:br>
            <a:r>
              <a:rPr lang="en-US" sz="2400" dirty="0" smtClean="0"/>
              <a:t>Brancusi was searching for forms that were simple, pure, and timeless.</a:t>
            </a:r>
            <a:endParaRPr lang="en-US" sz="2400" b="1" dirty="0" smtClean="0"/>
          </a:p>
        </p:txBody>
      </p:sp>
      <p:pic>
        <p:nvPicPr>
          <p:cNvPr id="5123" name="Picture 4" descr="brancusi_bird_in_space"/>
          <p:cNvPicPr>
            <a:picLocks noChangeAspect="1" noChangeArrowheads="1"/>
          </p:cNvPicPr>
          <p:nvPr/>
        </p:nvPicPr>
        <p:blipFill>
          <a:blip r:embed="rId2" cstate="print"/>
          <a:srcRect/>
          <a:stretch>
            <a:fillRect/>
          </a:stretch>
        </p:blipFill>
        <p:spPr bwMode="auto">
          <a:xfrm>
            <a:off x="457200" y="158635"/>
            <a:ext cx="4495800" cy="65597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200" b="1" smtClean="0">
                <a:solidFill>
                  <a:schemeClr val="tx1"/>
                </a:solidFill>
              </a:rPr>
              <a:t>Aesthetic Experience</a:t>
            </a:r>
          </a:p>
        </p:txBody>
      </p:sp>
      <p:sp>
        <p:nvSpPr>
          <p:cNvPr id="7171" name="Rectangle 3"/>
          <p:cNvSpPr>
            <a:spLocks noGrp="1" noChangeArrowheads="1"/>
          </p:cNvSpPr>
          <p:nvPr>
            <p:ph type="body" idx="1"/>
          </p:nvPr>
        </p:nvSpPr>
        <p:spPr/>
        <p:txBody>
          <a:bodyPr/>
          <a:lstStyle/>
          <a:p>
            <a:pPr eaLnBrk="1" hangingPunct="1">
              <a:lnSpc>
                <a:spcPct val="90000"/>
              </a:lnSpc>
            </a:pPr>
            <a:r>
              <a:rPr lang="en-US" sz="2400" b="1" smtClean="0"/>
              <a:t>Aesthetics</a:t>
            </a:r>
            <a:r>
              <a:rPr lang="en-US" sz="2400" smtClean="0"/>
              <a:t>: branch of philosophy that deals with the nature, beauty and meaning of art, and our response to it.</a:t>
            </a:r>
          </a:p>
          <a:p>
            <a:pPr eaLnBrk="1" hangingPunct="1">
              <a:lnSpc>
                <a:spcPct val="90000"/>
              </a:lnSpc>
            </a:pPr>
            <a:r>
              <a:rPr lang="en-US" sz="2400" b="1" smtClean="0"/>
              <a:t>Experiences we have through sight, hearing, taste, touch, and smell.</a:t>
            </a:r>
          </a:p>
          <a:p>
            <a:pPr eaLnBrk="1" hangingPunct="1">
              <a:lnSpc>
                <a:spcPct val="90000"/>
              </a:lnSpc>
            </a:pPr>
            <a:r>
              <a:rPr lang="en-US" sz="2400" b="1" smtClean="0"/>
              <a:t>Aesthetics concerns itself with our responses to the natural world and to the world we make, especially the world of art.</a:t>
            </a:r>
            <a:endParaRPr lang="en-US" sz="2400" smtClean="0"/>
          </a:p>
          <a:p>
            <a:pPr eaLnBrk="1" hangingPunct="1">
              <a:lnSpc>
                <a:spcPct val="90000"/>
              </a:lnSpc>
            </a:pPr>
            <a:endParaRPr lang="en-US" sz="2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The Impulse for Art</a:t>
            </a:r>
          </a:p>
        </p:txBody>
      </p:sp>
      <p:sp>
        <p:nvSpPr>
          <p:cNvPr id="8195" name="Rectangle 3"/>
          <p:cNvSpPr>
            <a:spLocks noGrp="1" noChangeArrowheads="1"/>
          </p:cNvSpPr>
          <p:nvPr>
            <p:ph type="body" idx="1"/>
          </p:nvPr>
        </p:nvSpPr>
        <p:spPr/>
        <p:txBody>
          <a:bodyPr/>
          <a:lstStyle/>
          <a:p>
            <a:pPr eaLnBrk="1" hangingPunct="1"/>
            <a:r>
              <a:rPr lang="en-US" smtClean="0"/>
              <a:t>Jean-Marie Chauvet discovered a cave in southeastern France on December 18, 1994.</a:t>
            </a:r>
          </a:p>
          <a:p>
            <a:pPr eaLnBrk="1" hangingPunct="1">
              <a:buFontTx/>
              <a:buNone/>
            </a:pPr>
            <a:r>
              <a:rPr lang="en-US" smtClean="0"/>
              <a:t>Images in Chauvet Cave were dated back to Paleolithic 30,000 B.C.E</a:t>
            </a:r>
            <a:r>
              <a:rPr lang="en-US" sz="4000" smtClean="0"/>
              <a:t>. </a:t>
            </a:r>
            <a:r>
              <a:rPr lang="en-US" smtClean="0"/>
              <a:t>by radiocarbon testing.</a:t>
            </a:r>
          </a:p>
          <a:p>
            <a:pPr eaLnBrk="1" hangingPunct="1"/>
            <a:r>
              <a:rPr lang="en-US" smtClean="0"/>
              <a:t>Interest in order and structure, aesthetics,</a:t>
            </a:r>
          </a:p>
          <a:p>
            <a:pPr eaLnBrk="1" hangingPunct="1">
              <a:buFontTx/>
              <a:buNone/>
            </a:pPr>
            <a:r>
              <a:rPr lang="en-US" smtClean="0"/>
              <a:t>Constructing images that have meaning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74638"/>
            <a:ext cx="8229600" cy="1143000"/>
          </a:xfrm>
        </p:spPr>
        <p:txBody>
          <a:bodyPr/>
          <a:lstStyle/>
          <a:p>
            <a:pPr eaLnBrk="1" hangingPunct="1"/>
            <a:r>
              <a:rPr lang="en-US" sz="3200" smtClean="0"/>
              <a:t>Chauvet cave  images</a:t>
            </a:r>
          </a:p>
        </p:txBody>
      </p:sp>
      <p:pic>
        <p:nvPicPr>
          <p:cNvPr id="9219" name="Picture 4" descr="fond02 rhinos,lions"/>
          <p:cNvPicPr>
            <a:picLocks noGrp="1" noChangeAspect="1" noChangeArrowheads="1"/>
          </p:cNvPicPr>
          <p:nvPr>
            <p:ph type="body" idx="4294967295"/>
          </p:nvPr>
        </p:nvPicPr>
        <p:blipFill>
          <a:blip r:embed="rId2" cstate="print"/>
          <a:srcRect/>
          <a:stretch>
            <a:fillRect/>
          </a:stretch>
        </p:blipFill>
        <p:spPr>
          <a:xfrm>
            <a:off x="381000" y="1219200"/>
            <a:ext cx="3962400" cy="3106738"/>
          </a:xfrm>
          <a:noFill/>
        </p:spPr>
      </p:pic>
      <p:pic>
        <p:nvPicPr>
          <p:cNvPr id="9220" name="Picture 5" descr="fond03 animals moving in the same direction"/>
          <p:cNvPicPr>
            <a:picLocks noChangeAspect="1" noChangeArrowheads="1"/>
          </p:cNvPicPr>
          <p:nvPr/>
        </p:nvPicPr>
        <p:blipFill>
          <a:blip r:embed="rId3" cstate="print"/>
          <a:srcRect/>
          <a:stretch>
            <a:fillRect/>
          </a:stretch>
        </p:blipFill>
        <p:spPr bwMode="auto">
          <a:xfrm>
            <a:off x="4495800" y="1295400"/>
            <a:ext cx="4495800" cy="3055938"/>
          </a:xfrm>
          <a:prstGeom prst="rect">
            <a:avLst/>
          </a:prstGeom>
          <a:noFill/>
          <a:ln w="9525">
            <a:noFill/>
            <a:miter lim="800000"/>
            <a:headEnd/>
            <a:tailEnd/>
          </a:ln>
        </p:spPr>
      </p:pic>
      <p:sp>
        <p:nvSpPr>
          <p:cNvPr id="9221" name="Rectangle 6"/>
          <p:cNvSpPr>
            <a:spLocks noChangeArrowheads="1"/>
          </p:cNvSpPr>
          <p:nvPr/>
        </p:nvSpPr>
        <p:spPr bwMode="auto">
          <a:xfrm>
            <a:off x="609600" y="4572000"/>
            <a:ext cx="7696200" cy="307777"/>
          </a:xfrm>
          <a:prstGeom prst="rect">
            <a:avLst/>
          </a:prstGeom>
          <a:noFill/>
          <a:ln w="9525">
            <a:noFill/>
            <a:miter lim="800000"/>
            <a:headEnd/>
            <a:tailEnd/>
          </a:ln>
        </p:spPr>
        <p:txBody>
          <a:bodyPr wrap="square">
            <a:spAutoFit/>
          </a:bodyPr>
          <a:lstStyle/>
          <a:p>
            <a:r>
              <a:rPr lang="en-US" sz="1400" dirty="0" smtClean="0"/>
              <a:t> </a:t>
            </a:r>
            <a:endParaRPr lang="en-US" sz="1400" dirty="0"/>
          </a:p>
        </p:txBody>
      </p:sp>
      <p:sp>
        <p:nvSpPr>
          <p:cNvPr id="6" name="Rectangle 5"/>
          <p:cNvSpPr/>
          <p:nvPr/>
        </p:nvSpPr>
        <p:spPr>
          <a:xfrm>
            <a:off x="457200" y="4495800"/>
            <a:ext cx="8458200" cy="1477328"/>
          </a:xfrm>
          <a:prstGeom prst="rect">
            <a:avLst/>
          </a:prstGeom>
        </p:spPr>
        <p:txBody>
          <a:bodyPr wrap="square">
            <a:spAutoFit/>
          </a:bodyPr>
          <a:lstStyle/>
          <a:p>
            <a:r>
              <a:rPr lang="en-US" dirty="0" smtClean="0"/>
              <a:t>These are the kind of  instruments used to produce these works of art: flint burins to engrave the drawings, bone-marrow lamps for lighting, charcoal pencils to outline in black and grey, ochre pigments to produce the bright reds, and pads (animal fur)  to daub the paint on the rock, animal fats and pigments mixed together, reed brushes, powdered pigments blown through hollow reeds.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z="4000" smtClean="0"/>
              <a:t>Stonehenge</a:t>
            </a:r>
            <a:br>
              <a:rPr lang="en-US" sz="4000" smtClean="0"/>
            </a:br>
            <a:r>
              <a:rPr lang="en-US" sz="1800" b="1" smtClean="0"/>
              <a:t>British sculptor Anthony Caro</a:t>
            </a:r>
            <a:r>
              <a:rPr lang="en-US" sz="2800" smtClean="0"/>
              <a:t> “ </a:t>
            </a:r>
            <a:r>
              <a:rPr lang="en-US" sz="1800" smtClean="0"/>
              <a:t>all art is basically Paleolithic or Neolithic: either the urge to smear soot and grease on cave walls or pile stone on stone.</a:t>
            </a:r>
            <a:r>
              <a:rPr lang="en-US" sz="2000" smtClean="0"/>
              <a:t>”</a:t>
            </a:r>
          </a:p>
        </p:txBody>
      </p:sp>
      <p:pic>
        <p:nvPicPr>
          <p:cNvPr id="10243" name="Picture 4" descr="Stonehenge03"/>
          <p:cNvPicPr>
            <a:picLocks noChangeAspect="1" noChangeArrowheads="1"/>
          </p:cNvPicPr>
          <p:nvPr/>
        </p:nvPicPr>
        <p:blipFill>
          <a:blip r:embed="rId2" cstate="print"/>
          <a:srcRect/>
          <a:stretch>
            <a:fillRect/>
          </a:stretch>
        </p:blipFill>
        <p:spPr bwMode="auto">
          <a:xfrm>
            <a:off x="1447800" y="2209800"/>
            <a:ext cx="5629275" cy="34861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sz="2000" smtClean="0"/>
              <a:t>Stonehenge consisted of several concentric circles of megaliths, very large stones, surrounded by a circular ditch. It was built in phases over centuries beginning around 3100 B.C.E</a:t>
            </a:r>
          </a:p>
        </p:txBody>
      </p:sp>
      <p:pic>
        <p:nvPicPr>
          <p:cNvPr id="11267" name="Picture 5"/>
          <p:cNvPicPr>
            <a:picLocks noChangeAspect="1" noChangeArrowheads="1"/>
          </p:cNvPicPr>
          <p:nvPr/>
        </p:nvPicPr>
        <p:blipFill>
          <a:blip r:embed="rId2" cstate="print"/>
          <a:srcRect/>
          <a:stretch>
            <a:fillRect/>
          </a:stretch>
        </p:blipFill>
        <p:spPr bwMode="auto">
          <a:xfrm>
            <a:off x="152400" y="1447800"/>
            <a:ext cx="8686800" cy="50815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698</Words>
  <Application>Microsoft Office PowerPoint</Application>
  <PresentationFormat>On-screen Show (4:3)</PresentationFormat>
  <Paragraphs>65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Living with Art</vt:lpstr>
      <vt:lpstr>Key Terms</vt:lpstr>
      <vt:lpstr>Abstraction</vt:lpstr>
      <vt:lpstr>“Bird in Space”, Constantin Brancusi 1928-30 Brancusi was searching for forms that were simple, pure, and timeless.</vt:lpstr>
      <vt:lpstr>Aesthetic Experience</vt:lpstr>
      <vt:lpstr>The Impulse for Art</vt:lpstr>
      <vt:lpstr>Chauvet cave  images</vt:lpstr>
      <vt:lpstr>Stonehenge British sculptor Anthony Caro “ all art is basically Paleolithic or Neolithic: either the urge to smear soot and grease on cave walls or pile stone on stone.”</vt:lpstr>
      <vt:lpstr>Stonehenge consisted of several concentric circles of megaliths, very large stones, surrounded by a circular ditch. It was built in phases over centuries beginning around 3100 B.C.E</vt:lpstr>
      <vt:lpstr>Slide 10</vt:lpstr>
      <vt:lpstr>Reasons for Making Art</vt:lpstr>
      <vt:lpstr>What do artists do?</vt:lpstr>
      <vt:lpstr>create places for some human purpose  “Vietnam Memorial “ Maya Ying  Lin  1982</vt:lpstr>
      <vt:lpstr>Slide 14</vt:lpstr>
      <vt:lpstr>To create extra-ordinary versions of ordinary objects Kente Cloth, Ghana Kente is woven in patterns , each with its own name, history, and symbolism</vt:lpstr>
      <vt:lpstr>give tangible form to the unknown - Indian sculptor of the 11th century Hindu god Shiva in his guise as Nataraja, Lord of Dance. Bronze, height  43 7/8”</vt:lpstr>
      <vt:lpstr>Artists give tangible form to feelings and ideas Vincent Van Gogh created a visual equivalent for his feelings in Starry Night, 1889. Oil on canvas</vt:lpstr>
      <vt:lpstr>Traits of Creative People</vt:lpstr>
      <vt:lpstr>Creative work-    Tim Hawkinson, Emoter, Altered Ink-Jet Print, Monitor, Stepladder &amp; Mechanical Components, h: 49 x w: 17 x d: 16 in / h: 124.5 x w: 43.2 x d: 40.6 cm</vt:lpstr>
      <vt:lpstr>Looking and Responding at Art</vt:lpstr>
      <vt:lpstr>Juan de Valdes Leal. Vanitas. 1660. Oil on canvas, 51 3/8” x 39 1/16”</vt:lpstr>
      <vt:lpstr>Audrey Flack. Wheel of Fortune (Vanitas). 1977-78. ) Oil over acrylic on canvas, 8’ x 8’</vt:lpstr>
      <vt:lpstr>Dorothy and Herbert Vogel  Art Collectors who are ordinary people,a librarian and a postal worker.They Collected Over 2,000 Works of Art by artists including Chuck Close, Carl Andre, Andy Warhol, Richard Tuttle, Lynda Benglis, Sol LeWitt, Robert Smithson, Agnes Martin, Donald Judd, and Christo</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with Art</dc:title>
  <dc:creator> george</dc:creator>
  <cp:lastModifiedBy>George</cp:lastModifiedBy>
  <cp:revision>6</cp:revision>
  <dcterms:created xsi:type="dcterms:W3CDTF">2009-02-10T01:11:58Z</dcterms:created>
  <dcterms:modified xsi:type="dcterms:W3CDTF">2015-02-15T20:00:10Z</dcterms:modified>
</cp:coreProperties>
</file>